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9"/>
  </p:notesMasterIdLst>
  <p:sldIdLst>
    <p:sldId id="355" r:id="rId2"/>
    <p:sldId id="356" r:id="rId3"/>
    <p:sldId id="357" r:id="rId4"/>
    <p:sldId id="358" r:id="rId5"/>
    <p:sldId id="359" r:id="rId6"/>
    <p:sldId id="360" r:id="rId7"/>
    <p:sldId id="362" r:id="rId8"/>
  </p:sldIdLst>
  <p:sldSz cx="12192000" cy="6858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1B3"/>
    <a:srgbClr val="1060B5"/>
    <a:srgbClr val="FAE301"/>
    <a:srgbClr val="A2C2E8"/>
    <a:srgbClr val="BFD5EF"/>
    <a:srgbClr val="4F81BD"/>
    <a:srgbClr val="DDE7F3"/>
    <a:srgbClr val="A6A6A6"/>
    <a:srgbClr val="558ED5"/>
    <a:srgbClr val="6FA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0" autoAdjust="0"/>
  </p:normalViewPr>
  <p:slideViewPr>
    <p:cSldViewPr>
      <p:cViewPr varScale="1">
        <p:scale>
          <a:sx n="106" d="100"/>
          <a:sy n="106" d="100"/>
        </p:scale>
        <p:origin x="1320" y="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26987-63CB-4110-9DE1-9764A0D526CF}" type="datetimeFigureOut">
              <a:rPr lang="tr-TR" smtClean="0"/>
              <a:pPr/>
              <a:t>2.11.2022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F50A8-7D27-4EE4-BD2B-E8BFEF61789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F9BC-1903-4FD4-B784-CFC6062F3C86}" type="datetimeFigureOut">
              <a:rPr lang="tr-TR" smtClean="0"/>
              <a:pPr/>
              <a:t>2.11.2022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F6FB-4143-4686-B9BA-98587F52DF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F9BC-1903-4FD4-B784-CFC6062F3C86}" type="datetimeFigureOut">
              <a:rPr lang="tr-TR" smtClean="0"/>
              <a:pPr/>
              <a:t>2.11.2022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F6FB-4143-4686-B9BA-98587F52DF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F9BC-1903-4FD4-B784-CFC6062F3C86}" type="datetimeFigureOut">
              <a:rPr lang="tr-TR" smtClean="0"/>
              <a:pPr/>
              <a:t>2.11.2022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F6FB-4143-4686-B9BA-98587F52DF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F9BC-1903-4FD4-B784-CFC6062F3C86}" type="datetimeFigureOut">
              <a:rPr lang="tr-TR" smtClean="0"/>
              <a:pPr/>
              <a:t>2.11.2022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F6FB-4143-4686-B9BA-98587F52DF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F9BC-1903-4FD4-B784-CFC6062F3C86}" type="datetimeFigureOut">
              <a:rPr lang="tr-TR" smtClean="0"/>
              <a:pPr/>
              <a:t>2.11.2022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F6FB-4143-4686-B9BA-98587F52DF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F9BC-1903-4FD4-B784-CFC6062F3C86}" type="datetimeFigureOut">
              <a:rPr lang="tr-TR" smtClean="0"/>
              <a:pPr/>
              <a:t>2.11.2022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F6FB-4143-4686-B9BA-98587F52DF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F9BC-1903-4FD4-B784-CFC6062F3C86}" type="datetimeFigureOut">
              <a:rPr lang="tr-TR" smtClean="0"/>
              <a:pPr/>
              <a:t>2.11.2022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F6FB-4143-4686-B9BA-98587F52DF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F9BC-1903-4FD4-B784-CFC6062F3C86}" type="datetimeFigureOut">
              <a:rPr lang="tr-TR" smtClean="0"/>
              <a:pPr/>
              <a:t>2.11.2022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F6FB-4143-4686-B9BA-98587F52DF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F9BC-1903-4FD4-B784-CFC6062F3C86}" type="datetimeFigureOut">
              <a:rPr lang="tr-TR" smtClean="0"/>
              <a:pPr/>
              <a:t>2.11.2022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F6FB-4143-4686-B9BA-98587F52DF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F9BC-1903-4FD4-B784-CFC6062F3C86}" type="datetimeFigureOut">
              <a:rPr lang="tr-TR" smtClean="0"/>
              <a:pPr/>
              <a:t>2.11.2022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F6FB-4143-4686-B9BA-98587F52DF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F9BC-1903-4FD4-B784-CFC6062F3C86}" type="datetimeFigureOut">
              <a:rPr lang="tr-TR" smtClean="0"/>
              <a:pPr/>
              <a:t>2.11.2022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F6FB-4143-4686-B9BA-98587F52DF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2F9BC-1903-4FD4-B784-CFC6062F3C86}" type="datetimeFigureOut">
              <a:rPr lang="tr-TR" smtClean="0"/>
              <a:pPr/>
              <a:t>2.11.2022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EF6FB-4143-4686-B9BA-98587F52DFF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2.xml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3.xml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4.xml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slide" Target="slide6.xml"/><Relationship Id="rId10" Type="http://schemas.openxmlformats.org/officeDocument/2006/relationships/image" Target="../media/image8.png"/><Relationship Id="rId4" Type="http://schemas.openxmlformats.org/officeDocument/2006/relationships/slide" Target="slide5.xm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.xml"/><Relationship Id="rId7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1.wdp"/><Relationship Id="rId3" Type="http://schemas.openxmlformats.org/officeDocument/2006/relationships/slide" Target="slide3.xml"/><Relationship Id="rId7" Type="http://schemas.openxmlformats.org/officeDocument/2006/relationships/image" Target="../media/image5.png"/><Relationship Id="rId12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hyperlink" Target="mailto:proje@dika.org.tr" TargetMode="External"/><Relationship Id="rId5" Type="http://schemas.openxmlformats.org/officeDocument/2006/relationships/slide" Target="slide5.xml"/><Relationship Id="rId10" Type="http://schemas.openxmlformats.org/officeDocument/2006/relationships/hyperlink" Target="CMDP%20&#214;N%20BA&#350;VURU%20FORMU.docx" TargetMode="External"/><Relationship Id="rId4" Type="http://schemas.openxmlformats.org/officeDocument/2006/relationships/slide" Target="slide4.xml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4.png"/><Relationship Id="rId3" Type="http://schemas.openxmlformats.org/officeDocument/2006/relationships/slide" Target="slide2.xml"/><Relationship Id="rId7" Type="http://schemas.openxmlformats.org/officeDocument/2006/relationships/image" Target="../media/image3.png"/><Relationship Id="rId12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image" Target="../media/image12.png"/><Relationship Id="rId5" Type="http://schemas.openxmlformats.org/officeDocument/2006/relationships/slide" Target="slide5.xml"/><Relationship Id="rId10" Type="http://schemas.openxmlformats.org/officeDocument/2006/relationships/hyperlink" Target="mailto:proje@dika.org.tr" TargetMode="External"/><Relationship Id="rId4" Type="http://schemas.openxmlformats.org/officeDocument/2006/relationships/slide" Target="slide4.xml"/><Relationship Id="rId9" Type="http://schemas.openxmlformats.org/officeDocument/2006/relationships/hyperlink" Target="http://www.dika.org.t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AEC0E7E2-B03A-428C-AC7E-952DB7A5E5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952" y="6675224"/>
            <a:ext cx="10619048" cy="200000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69C22182-D76A-4CCC-8D8D-9DACEEBDF6C0}"/>
              </a:ext>
            </a:extLst>
          </p:cNvPr>
          <p:cNvSpPr/>
          <p:nvPr/>
        </p:nvSpPr>
        <p:spPr>
          <a:xfrm>
            <a:off x="-9324529" y="0"/>
            <a:ext cx="12288826" cy="6929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Serbest Form: Şekil 9">
            <a:hlinkClick r:id="rId3" action="ppaction://hlinksldjump"/>
            <a:extLst>
              <a:ext uri="{FF2B5EF4-FFF2-40B4-BE49-F238E27FC236}">
                <a16:creationId xmlns:a16="http://schemas.microsoft.com/office/drawing/2014/main" id="{A409593A-75CA-41C7-8220-14F70F86076B}"/>
              </a:ext>
            </a:extLst>
          </p:cNvPr>
          <p:cNvSpPr/>
          <p:nvPr/>
        </p:nvSpPr>
        <p:spPr>
          <a:xfrm>
            <a:off x="2110334" y="2416026"/>
            <a:ext cx="864096" cy="172819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5477F462-04DF-4D63-8466-14968F80D921}"/>
              </a:ext>
            </a:extLst>
          </p:cNvPr>
          <p:cNvSpPr txBox="1"/>
          <p:nvPr/>
        </p:nvSpPr>
        <p:spPr>
          <a:xfrm rot="16200000">
            <a:off x="2196715" y="3018512"/>
            <a:ext cx="1214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GENEL</a:t>
            </a:r>
          </a:p>
        </p:txBody>
      </p:sp>
      <p:sp>
        <p:nvSpPr>
          <p:cNvPr id="20" name="Dikdörtgen 19">
            <a:extLst>
              <a:ext uri="{FF2B5EF4-FFF2-40B4-BE49-F238E27FC236}">
                <a16:creationId xmlns:a16="http://schemas.microsoft.com/office/drawing/2014/main" id="{CF5C43DD-F887-4368-9122-4388031B9215}"/>
              </a:ext>
            </a:extLst>
          </p:cNvPr>
          <p:cNvSpPr/>
          <p:nvPr/>
        </p:nvSpPr>
        <p:spPr>
          <a:xfrm>
            <a:off x="-9659751" y="0"/>
            <a:ext cx="12192000" cy="6929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grpSp>
        <p:nvGrpSpPr>
          <p:cNvPr id="4" name="Grup 3">
            <a:extLst>
              <a:ext uri="{FF2B5EF4-FFF2-40B4-BE49-F238E27FC236}">
                <a16:creationId xmlns:a16="http://schemas.microsoft.com/office/drawing/2014/main" id="{3156E403-7C25-4728-9361-A919B9C7577A}"/>
              </a:ext>
            </a:extLst>
          </p:cNvPr>
          <p:cNvGrpSpPr/>
          <p:nvPr/>
        </p:nvGrpSpPr>
        <p:grpSpPr>
          <a:xfrm>
            <a:off x="1686434" y="2416027"/>
            <a:ext cx="975533" cy="1728192"/>
            <a:chOff x="1686434" y="2416027"/>
            <a:chExt cx="975533" cy="1728192"/>
          </a:xfrm>
        </p:grpSpPr>
        <p:sp>
          <p:nvSpPr>
            <p:cNvPr id="21" name="Serbest Form: Şekil 20">
              <a:extLst>
                <a:ext uri="{FF2B5EF4-FFF2-40B4-BE49-F238E27FC236}">
                  <a16:creationId xmlns:a16="http://schemas.microsoft.com/office/drawing/2014/main" id="{A78FA05C-EBFC-4683-8831-F158F9C0B7BC}"/>
                </a:ext>
              </a:extLst>
            </p:cNvPr>
            <p:cNvSpPr/>
            <p:nvPr/>
          </p:nvSpPr>
          <p:spPr>
            <a:xfrm>
              <a:off x="1686434" y="2416027"/>
              <a:ext cx="864096" cy="1728192"/>
            </a:xfrm>
            <a:custGeom>
              <a:avLst/>
              <a:gdLst>
                <a:gd name="connsiteX0" fmla="*/ 864096 w 864096"/>
                <a:gd name="connsiteY0" fmla="*/ 0 h 1728192"/>
                <a:gd name="connsiteX1" fmla="*/ 864096 w 864096"/>
                <a:gd name="connsiteY1" fmla="*/ 1728192 h 1728192"/>
                <a:gd name="connsiteX2" fmla="*/ 0 w 864096"/>
                <a:gd name="connsiteY2" fmla="*/ 864096 h 1728192"/>
                <a:gd name="connsiteX3" fmla="*/ 864096 w 864096"/>
                <a:gd name="connsiteY3" fmla="*/ 0 h 1728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4096" h="1728192">
                  <a:moveTo>
                    <a:pt x="864096" y="0"/>
                  </a:moveTo>
                  <a:lnTo>
                    <a:pt x="864096" y="1728192"/>
                  </a:lnTo>
                  <a:cubicBezTo>
                    <a:pt x="386869" y="1728192"/>
                    <a:pt x="0" y="1341323"/>
                    <a:pt x="0" y="864096"/>
                  </a:cubicBezTo>
                  <a:cubicBezTo>
                    <a:pt x="0" y="386869"/>
                    <a:pt x="386869" y="0"/>
                    <a:pt x="86409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/>
            </a:p>
          </p:txBody>
        </p:sp>
        <p:sp>
          <p:nvSpPr>
            <p:cNvPr id="22" name="Metin kutusu 21">
              <a:hlinkClick r:id="rId3" action="ppaction://hlinksldjump"/>
              <a:extLst>
                <a:ext uri="{FF2B5EF4-FFF2-40B4-BE49-F238E27FC236}">
                  <a16:creationId xmlns:a16="http://schemas.microsoft.com/office/drawing/2014/main" id="{06D79CD8-BA8D-423B-9461-CB25A98E399D}"/>
                </a:ext>
              </a:extLst>
            </p:cNvPr>
            <p:cNvSpPr txBox="1"/>
            <p:nvPr/>
          </p:nvSpPr>
          <p:spPr>
            <a:xfrm rot="16200000">
              <a:off x="1664670" y="3000884"/>
              <a:ext cx="14713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800" dirty="0">
                  <a:solidFill>
                    <a:schemeClr val="bg1"/>
                  </a:solidFill>
                </a:rPr>
                <a:t>ÖNCELİK</a:t>
              </a:r>
            </a:p>
          </p:txBody>
        </p:sp>
      </p:grpSp>
      <p:sp>
        <p:nvSpPr>
          <p:cNvPr id="23" name="Dikdörtgen 22">
            <a:extLst>
              <a:ext uri="{FF2B5EF4-FFF2-40B4-BE49-F238E27FC236}">
                <a16:creationId xmlns:a16="http://schemas.microsoft.com/office/drawing/2014/main" id="{2EE4A4A5-0C95-45BC-AEAA-D5DBDC12A7F8}"/>
              </a:ext>
            </a:extLst>
          </p:cNvPr>
          <p:cNvSpPr/>
          <p:nvPr/>
        </p:nvSpPr>
        <p:spPr>
          <a:xfrm>
            <a:off x="-10073518" y="0"/>
            <a:ext cx="12192000" cy="6929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4" name="Serbest Form: Şekil 23">
            <a:extLst>
              <a:ext uri="{FF2B5EF4-FFF2-40B4-BE49-F238E27FC236}">
                <a16:creationId xmlns:a16="http://schemas.microsoft.com/office/drawing/2014/main" id="{914EE8B9-85F0-48C2-AD71-40379ECDA6E3}"/>
              </a:ext>
            </a:extLst>
          </p:cNvPr>
          <p:cNvSpPr/>
          <p:nvPr/>
        </p:nvSpPr>
        <p:spPr>
          <a:xfrm>
            <a:off x="1279905" y="2416025"/>
            <a:ext cx="864096" cy="1739394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25" name="Metin kutusu 24">
            <a:hlinkClick r:id="rId4" action="ppaction://hlinksldjump"/>
            <a:extLst>
              <a:ext uri="{FF2B5EF4-FFF2-40B4-BE49-F238E27FC236}">
                <a16:creationId xmlns:a16="http://schemas.microsoft.com/office/drawing/2014/main" id="{6EF293AB-39B5-4F96-87A9-5C6350681ECD}"/>
              </a:ext>
            </a:extLst>
          </p:cNvPr>
          <p:cNvSpPr txBox="1"/>
          <p:nvPr/>
        </p:nvSpPr>
        <p:spPr>
          <a:xfrm rot="16200000">
            <a:off x="1078347" y="3024112"/>
            <a:ext cx="1739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PROJELER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6B024520-BE24-4F2B-B24D-709454D6822B}"/>
              </a:ext>
            </a:extLst>
          </p:cNvPr>
          <p:cNvSpPr/>
          <p:nvPr/>
        </p:nvSpPr>
        <p:spPr>
          <a:xfrm>
            <a:off x="-10505566" y="12077"/>
            <a:ext cx="12192000" cy="6916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7" name="Serbest Form: Şekil 26">
            <a:extLst>
              <a:ext uri="{FF2B5EF4-FFF2-40B4-BE49-F238E27FC236}">
                <a16:creationId xmlns:a16="http://schemas.microsoft.com/office/drawing/2014/main" id="{98A281FE-12C4-4510-830E-575FBDE7BF39}"/>
              </a:ext>
            </a:extLst>
          </p:cNvPr>
          <p:cNvSpPr/>
          <p:nvPr/>
        </p:nvSpPr>
        <p:spPr>
          <a:xfrm>
            <a:off x="832471" y="2431134"/>
            <a:ext cx="864096" cy="173636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28" name="Metin kutusu 27">
            <a:hlinkClick r:id="rId5" action="ppaction://hlinksldjump"/>
            <a:extLst>
              <a:ext uri="{FF2B5EF4-FFF2-40B4-BE49-F238E27FC236}">
                <a16:creationId xmlns:a16="http://schemas.microsoft.com/office/drawing/2014/main" id="{8BC2F7CA-9C71-4883-ADCD-5946091B1BB2}"/>
              </a:ext>
            </a:extLst>
          </p:cNvPr>
          <p:cNvSpPr txBox="1"/>
          <p:nvPr/>
        </p:nvSpPr>
        <p:spPr>
          <a:xfrm rot="16200000">
            <a:off x="657949" y="3037706"/>
            <a:ext cx="1736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PROJELER</a:t>
            </a:r>
          </a:p>
        </p:txBody>
      </p:sp>
      <p:sp>
        <p:nvSpPr>
          <p:cNvPr id="29" name="Dikdörtgen 28">
            <a:extLst>
              <a:ext uri="{FF2B5EF4-FFF2-40B4-BE49-F238E27FC236}">
                <a16:creationId xmlns:a16="http://schemas.microsoft.com/office/drawing/2014/main" id="{6EC7BD6B-7207-4450-8502-20A13A381F54}"/>
              </a:ext>
            </a:extLst>
          </p:cNvPr>
          <p:cNvSpPr/>
          <p:nvPr/>
        </p:nvSpPr>
        <p:spPr>
          <a:xfrm>
            <a:off x="-10930376" y="12077"/>
            <a:ext cx="12192000" cy="6916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0" name="Serbest Form: Şekil 29">
            <a:hlinkClick r:id="rId6" action="ppaction://hlinksldjump"/>
            <a:extLst>
              <a:ext uri="{FF2B5EF4-FFF2-40B4-BE49-F238E27FC236}">
                <a16:creationId xmlns:a16="http://schemas.microsoft.com/office/drawing/2014/main" id="{0CDF52FB-926E-4F17-9FBD-DFDACE44FDF3}"/>
              </a:ext>
            </a:extLst>
          </p:cNvPr>
          <p:cNvSpPr/>
          <p:nvPr/>
        </p:nvSpPr>
        <p:spPr>
          <a:xfrm>
            <a:off x="400423" y="2433180"/>
            <a:ext cx="864096" cy="173636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31" name="Metin kutusu 30">
            <a:extLst>
              <a:ext uri="{FF2B5EF4-FFF2-40B4-BE49-F238E27FC236}">
                <a16:creationId xmlns:a16="http://schemas.microsoft.com/office/drawing/2014/main" id="{D0F244AE-8EA9-4EA5-A5AC-6FD574D7DC4C}"/>
              </a:ext>
            </a:extLst>
          </p:cNvPr>
          <p:cNvSpPr txBox="1"/>
          <p:nvPr/>
        </p:nvSpPr>
        <p:spPr>
          <a:xfrm rot="16200000">
            <a:off x="353732" y="3069921"/>
            <a:ext cx="1478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solidFill>
                  <a:schemeClr val="bg1"/>
                </a:solidFill>
              </a:rPr>
              <a:t>BAŞVURU</a:t>
            </a:r>
          </a:p>
        </p:txBody>
      </p:sp>
      <p:pic>
        <p:nvPicPr>
          <p:cNvPr id="36" name="Resim 35">
            <a:extLst>
              <a:ext uri="{FF2B5EF4-FFF2-40B4-BE49-F238E27FC236}">
                <a16:creationId xmlns:a16="http://schemas.microsoft.com/office/drawing/2014/main" id="{CA42FF9E-BE33-45D0-B5EA-1CCB0C4C868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029" y="166957"/>
            <a:ext cx="2395156" cy="1301072"/>
          </a:xfrm>
          <a:prstGeom prst="rect">
            <a:avLst/>
          </a:prstGeom>
        </p:spPr>
      </p:pic>
      <p:pic>
        <p:nvPicPr>
          <p:cNvPr id="38" name="Resim 37">
            <a:extLst>
              <a:ext uri="{FF2B5EF4-FFF2-40B4-BE49-F238E27FC236}">
                <a16:creationId xmlns:a16="http://schemas.microsoft.com/office/drawing/2014/main" id="{8826E664-9653-48B4-B6E0-C4C754C2B14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-99392"/>
            <a:ext cx="1800200" cy="1800200"/>
          </a:xfrm>
          <a:prstGeom prst="rect">
            <a:avLst/>
          </a:prstGeom>
        </p:spPr>
      </p:pic>
      <p:sp>
        <p:nvSpPr>
          <p:cNvPr id="40" name="Metin kutusu 39">
            <a:extLst>
              <a:ext uri="{FF2B5EF4-FFF2-40B4-BE49-F238E27FC236}">
                <a16:creationId xmlns:a16="http://schemas.microsoft.com/office/drawing/2014/main" id="{4145FFBA-E187-45E7-936B-5E4F60604F05}"/>
              </a:ext>
            </a:extLst>
          </p:cNvPr>
          <p:cNvSpPr txBox="1"/>
          <p:nvPr/>
        </p:nvSpPr>
        <p:spPr>
          <a:xfrm>
            <a:off x="4223792" y="2195248"/>
            <a:ext cx="7187594" cy="2473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173355" indent="-6350" algn="ctr">
              <a:lnSpc>
                <a:spcPct val="107000"/>
              </a:lnSpc>
              <a:spcAft>
                <a:spcPts val="1220"/>
              </a:spcAft>
            </a:pPr>
            <a:r>
              <a:rPr lang="tr-TR" sz="3200" b="1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2023 Yılı</a:t>
            </a:r>
            <a:endParaRPr lang="tr-TR" sz="20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6350" marR="173355" indent="-6350" algn="ctr">
              <a:lnSpc>
                <a:spcPct val="107000"/>
              </a:lnSpc>
              <a:spcAft>
                <a:spcPts val="1220"/>
              </a:spcAft>
            </a:pPr>
            <a:r>
              <a:rPr lang="tr-TR" sz="3200" b="1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Sosyal Gelişmeye Destekleme Programı (</a:t>
            </a:r>
            <a:r>
              <a:rPr lang="tr-TR" sz="32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SOGEP</a:t>
            </a:r>
            <a:r>
              <a:rPr lang="tr-TR" sz="3200" b="1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</a:p>
          <a:p>
            <a:pPr marL="6350" marR="173355" indent="-6350" algn="ctr">
              <a:lnSpc>
                <a:spcPct val="107000"/>
              </a:lnSpc>
              <a:spcAft>
                <a:spcPts val="1220"/>
              </a:spcAft>
            </a:pPr>
            <a:r>
              <a:rPr lang="tr-TR" sz="32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Bilgi Notu</a:t>
            </a:r>
            <a:endParaRPr lang="tr-TR" sz="20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EB3FA0A6-D142-475B-A812-58DCCD06B986}"/>
              </a:ext>
            </a:extLst>
          </p:cNvPr>
          <p:cNvSpPr/>
          <p:nvPr/>
        </p:nvSpPr>
        <p:spPr>
          <a:xfrm>
            <a:off x="3503712" y="1988840"/>
            <a:ext cx="8496944" cy="2880320"/>
          </a:xfrm>
          <a:prstGeom prst="rect">
            <a:avLst/>
          </a:prstGeom>
          <a:noFill/>
          <a:ln w="6350"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241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 14">
            <a:extLst>
              <a:ext uri="{FF2B5EF4-FFF2-40B4-BE49-F238E27FC236}">
                <a16:creationId xmlns:a16="http://schemas.microsoft.com/office/drawing/2014/main" id="{79F833D8-4A09-43BE-809D-9E4D62414724}"/>
              </a:ext>
            </a:extLst>
          </p:cNvPr>
          <p:cNvGrpSpPr/>
          <p:nvPr/>
        </p:nvGrpSpPr>
        <p:grpSpPr>
          <a:xfrm>
            <a:off x="8822429" y="1226007"/>
            <a:ext cx="2448272" cy="1698650"/>
            <a:chOff x="8781254" y="619224"/>
            <a:chExt cx="2448272" cy="1698650"/>
          </a:xfrm>
        </p:grpSpPr>
        <p:sp>
          <p:nvSpPr>
            <p:cNvPr id="42" name="Dikdörtgen: Üst Köşeleri Yuvarlatılmış 41">
              <a:extLst>
                <a:ext uri="{FF2B5EF4-FFF2-40B4-BE49-F238E27FC236}">
                  <a16:creationId xmlns:a16="http://schemas.microsoft.com/office/drawing/2014/main" id="{584F8AB6-F0A5-4B21-A830-509EC893B383}"/>
                </a:ext>
              </a:extLst>
            </p:cNvPr>
            <p:cNvSpPr/>
            <p:nvPr/>
          </p:nvSpPr>
          <p:spPr>
            <a:xfrm>
              <a:off x="8781254" y="643612"/>
              <a:ext cx="2448272" cy="1674262"/>
            </a:xfrm>
            <a:prstGeom prst="round2Same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44" name="Metin kutusu 43">
              <a:extLst>
                <a:ext uri="{FF2B5EF4-FFF2-40B4-BE49-F238E27FC236}">
                  <a16:creationId xmlns:a16="http://schemas.microsoft.com/office/drawing/2014/main" id="{9FE5E557-83F2-4873-8817-1E88E706D02E}"/>
                </a:ext>
              </a:extLst>
            </p:cNvPr>
            <p:cNvSpPr txBox="1"/>
            <p:nvPr/>
          </p:nvSpPr>
          <p:spPr>
            <a:xfrm>
              <a:off x="8935629" y="619224"/>
              <a:ext cx="217429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PROJE BÜTÇESİ VE DESTEK*</a:t>
              </a:r>
            </a:p>
          </p:txBody>
        </p:sp>
      </p:grpSp>
      <p:pic>
        <p:nvPicPr>
          <p:cNvPr id="35" name="Resim 34">
            <a:extLst>
              <a:ext uri="{FF2B5EF4-FFF2-40B4-BE49-F238E27FC236}">
                <a16:creationId xmlns:a16="http://schemas.microsoft.com/office/drawing/2014/main" id="{18DBBBAA-1D0F-49AA-804E-75699D9E3F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952" y="6729014"/>
            <a:ext cx="10619048" cy="200000"/>
          </a:xfrm>
          <a:prstGeom prst="rect">
            <a:avLst/>
          </a:prstGeom>
        </p:spPr>
      </p:pic>
      <p:sp>
        <p:nvSpPr>
          <p:cNvPr id="10" name="Serbest Form: Şekil 9">
            <a:extLst>
              <a:ext uri="{FF2B5EF4-FFF2-40B4-BE49-F238E27FC236}">
                <a16:creationId xmlns:a16="http://schemas.microsoft.com/office/drawing/2014/main" id="{A409593A-75CA-41C7-8220-14F70F86076B}"/>
              </a:ext>
            </a:extLst>
          </p:cNvPr>
          <p:cNvSpPr/>
          <p:nvPr/>
        </p:nvSpPr>
        <p:spPr>
          <a:xfrm>
            <a:off x="11338037" y="2416026"/>
            <a:ext cx="864096" cy="172819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5477F462-04DF-4D63-8466-14968F80D921}"/>
              </a:ext>
            </a:extLst>
          </p:cNvPr>
          <p:cNvSpPr txBox="1"/>
          <p:nvPr/>
        </p:nvSpPr>
        <p:spPr>
          <a:xfrm rot="16200000">
            <a:off x="11424418" y="3018512"/>
            <a:ext cx="1214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GENEL</a:t>
            </a:r>
          </a:p>
        </p:txBody>
      </p:sp>
      <p:sp>
        <p:nvSpPr>
          <p:cNvPr id="20" name="Dikdörtgen 19">
            <a:extLst>
              <a:ext uri="{FF2B5EF4-FFF2-40B4-BE49-F238E27FC236}">
                <a16:creationId xmlns:a16="http://schemas.microsoft.com/office/drawing/2014/main" id="{CF5C43DD-F887-4368-9122-4388031B9215}"/>
              </a:ext>
            </a:extLst>
          </p:cNvPr>
          <p:cNvSpPr/>
          <p:nvPr/>
        </p:nvSpPr>
        <p:spPr>
          <a:xfrm>
            <a:off x="-9659751" y="0"/>
            <a:ext cx="12192000" cy="6929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1" name="Serbest Form: Şekil 20">
            <a:hlinkClick r:id="rId3" action="ppaction://hlinksldjump"/>
            <a:extLst>
              <a:ext uri="{FF2B5EF4-FFF2-40B4-BE49-F238E27FC236}">
                <a16:creationId xmlns:a16="http://schemas.microsoft.com/office/drawing/2014/main" id="{A78FA05C-EBFC-4683-8831-F158F9C0B7BC}"/>
              </a:ext>
            </a:extLst>
          </p:cNvPr>
          <p:cNvSpPr/>
          <p:nvPr/>
        </p:nvSpPr>
        <p:spPr>
          <a:xfrm>
            <a:off x="1686434" y="2416027"/>
            <a:ext cx="864096" cy="172819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06D79CD8-BA8D-423B-9461-CB25A98E399D}"/>
              </a:ext>
            </a:extLst>
          </p:cNvPr>
          <p:cNvSpPr txBox="1"/>
          <p:nvPr/>
        </p:nvSpPr>
        <p:spPr>
          <a:xfrm rot="16200000">
            <a:off x="1664670" y="3000884"/>
            <a:ext cx="1471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ÖNCELİK</a:t>
            </a:r>
          </a:p>
        </p:txBody>
      </p:sp>
      <p:sp>
        <p:nvSpPr>
          <p:cNvPr id="23" name="Dikdörtgen 22">
            <a:extLst>
              <a:ext uri="{FF2B5EF4-FFF2-40B4-BE49-F238E27FC236}">
                <a16:creationId xmlns:a16="http://schemas.microsoft.com/office/drawing/2014/main" id="{2EE4A4A5-0C95-45BC-AEAA-D5DBDC12A7F8}"/>
              </a:ext>
            </a:extLst>
          </p:cNvPr>
          <p:cNvSpPr/>
          <p:nvPr/>
        </p:nvSpPr>
        <p:spPr>
          <a:xfrm>
            <a:off x="-10073518" y="0"/>
            <a:ext cx="12192000" cy="6929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4" name="Serbest Form: Şekil 23">
            <a:extLst>
              <a:ext uri="{FF2B5EF4-FFF2-40B4-BE49-F238E27FC236}">
                <a16:creationId xmlns:a16="http://schemas.microsoft.com/office/drawing/2014/main" id="{914EE8B9-85F0-48C2-AD71-40379ECDA6E3}"/>
              </a:ext>
            </a:extLst>
          </p:cNvPr>
          <p:cNvSpPr/>
          <p:nvPr/>
        </p:nvSpPr>
        <p:spPr>
          <a:xfrm>
            <a:off x="1279905" y="2416025"/>
            <a:ext cx="864096" cy="1739394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25" name="Metin kutusu 24">
            <a:hlinkClick r:id="rId4" action="ppaction://hlinksldjump"/>
            <a:extLst>
              <a:ext uri="{FF2B5EF4-FFF2-40B4-BE49-F238E27FC236}">
                <a16:creationId xmlns:a16="http://schemas.microsoft.com/office/drawing/2014/main" id="{6EF293AB-39B5-4F96-87A9-5C6350681ECD}"/>
              </a:ext>
            </a:extLst>
          </p:cNvPr>
          <p:cNvSpPr txBox="1"/>
          <p:nvPr/>
        </p:nvSpPr>
        <p:spPr>
          <a:xfrm rot="16200000">
            <a:off x="1078347" y="3024112"/>
            <a:ext cx="1739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PROJELER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6B024520-BE24-4F2B-B24D-709454D6822B}"/>
              </a:ext>
            </a:extLst>
          </p:cNvPr>
          <p:cNvSpPr/>
          <p:nvPr/>
        </p:nvSpPr>
        <p:spPr>
          <a:xfrm>
            <a:off x="-10505566" y="12077"/>
            <a:ext cx="12192000" cy="6916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7" name="Serbest Form: Şekil 26">
            <a:extLst>
              <a:ext uri="{FF2B5EF4-FFF2-40B4-BE49-F238E27FC236}">
                <a16:creationId xmlns:a16="http://schemas.microsoft.com/office/drawing/2014/main" id="{98A281FE-12C4-4510-830E-575FBDE7BF39}"/>
              </a:ext>
            </a:extLst>
          </p:cNvPr>
          <p:cNvSpPr/>
          <p:nvPr/>
        </p:nvSpPr>
        <p:spPr>
          <a:xfrm>
            <a:off x="832471" y="2431134"/>
            <a:ext cx="864096" cy="173636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28" name="Metin kutusu 27">
            <a:hlinkClick r:id="rId5" action="ppaction://hlinksldjump"/>
            <a:extLst>
              <a:ext uri="{FF2B5EF4-FFF2-40B4-BE49-F238E27FC236}">
                <a16:creationId xmlns:a16="http://schemas.microsoft.com/office/drawing/2014/main" id="{8BC2F7CA-9C71-4883-ADCD-5946091B1BB2}"/>
              </a:ext>
            </a:extLst>
          </p:cNvPr>
          <p:cNvSpPr txBox="1"/>
          <p:nvPr/>
        </p:nvSpPr>
        <p:spPr>
          <a:xfrm rot="16200000">
            <a:off x="657949" y="3037706"/>
            <a:ext cx="1736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PROJELER</a:t>
            </a:r>
          </a:p>
        </p:txBody>
      </p:sp>
      <p:sp>
        <p:nvSpPr>
          <p:cNvPr id="29" name="Dikdörtgen 28">
            <a:extLst>
              <a:ext uri="{FF2B5EF4-FFF2-40B4-BE49-F238E27FC236}">
                <a16:creationId xmlns:a16="http://schemas.microsoft.com/office/drawing/2014/main" id="{6EC7BD6B-7207-4450-8502-20A13A381F54}"/>
              </a:ext>
            </a:extLst>
          </p:cNvPr>
          <p:cNvSpPr/>
          <p:nvPr/>
        </p:nvSpPr>
        <p:spPr>
          <a:xfrm>
            <a:off x="-10930376" y="12077"/>
            <a:ext cx="12192000" cy="6916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0" name="Serbest Form: Şekil 29">
            <a:hlinkClick r:id="rId6" action="ppaction://hlinksldjump"/>
            <a:extLst>
              <a:ext uri="{FF2B5EF4-FFF2-40B4-BE49-F238E27FC236}">
                <a16:creationId xmlns:a16="http://schemas.microsoft.com/office/drawing/2014/main" id="{0CDF52FB-926E-4F17-9FBD-DFDACE44FDF3}"/>
              </a:ext>
            </a:extLst>
          </p:cNvPr>
          <p:cNvSpPr/>
          <p:nvPr/>
        </p:nvSpPr>
        <p:spPr>
          <a:xfrm>
            <a:off x="400423" y="2433180"/>
            <a:ext cx="864096" cy="173636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31" name="Metin kutusu 30">
            <a:extLst>
              <a:ext uri="{FF2B5EF4-FFF2-40B4-BE49-F238E27FC236}">
                <a16:creationId xmlns:a16="http://schemas.microsoft.com/office/drawing/2014/main" id="{D0F244AE-8EA9-4EA5-A5AC-6FD574D7DC4C}"/>
              </a:ext>
            </a:extLst>
          </p:cNvPr>
          <p:cNvSpPr txBox="1"/>
          <p:nvPr/>
        </p:nvSpPr>
        <p:spPr>
          <a:xfrm rot="16200000">
            <a:off x="353732" y="3069921"/>
            <a:ext cx="1478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solidFill>
                  <a:schemeClr val="bg1"/>
                </a:solidFill>
              </a:rPr>
              <a:t>BAŞVURU</a:t>
            </a:r>
          </a:p>
        </p:txBody>
      </p:sp>
      <p:grpSp>
        <p:nvGrpSpPr>
          <p:cNvPr id="13" name="Grup 12">
            <a:extLst>
              <a:ext uri="{FF2B5EF4-FFF2-40B4-BE49-F238E27FC236}">
                <a16:creationId xmlns:a16="http://schemas.microsoft.com/office/drawing/2014/main" id="{BC6EDF54-833A-495F-9431-AE2C9EBDCA2C}"/>
              </a:ext>
            </a:extLst>
          </p:cNvPr>
          <p:cNvGrpSpPr/>
          <p:nvPr/>
        </p:nvGrpSpPr>
        <p:grpSpPr>
          <a:xfrm>
            <a:off x="2867486" y="1250395"/>
            <a:ext cx="2448272" cy="1674262"/>
            <a:chOff x="2826311" y="643612"/>
            <a:chExt cx="2448272" cy="1674262"/>
          </a:xfrm>
        </p:grpSpPr>
        <p:sp>
          <p:nvSpPr>
            <p:cNvPr id="4" name="Dikdörtgen: Üst Köşeleri Yuvarlatılmış 3">
              <a:extLst>
                <a:ext uri="{FF2B5EF4-FFF2-40B4-BE49-F238E27FC236}">
                  <a16:creationId xmlns:a16="http://schemas.microsoft.com/office/drawing/2014/main" id="{0230D49F-609D-4125-ACCB-5F45B47D6F0A}"/>
                </a:ext>
              </a:extLst>
            </p:cNvPr>
            <p:cNvSpPr/>
            <p:nvPr/>
          </p:nvSpPr>
          <p:spPr>
            <a:xfrm>
              <a:off x="2826311" y="643612"/>
              <a:ext cx="2448272" cy="1674262"/>
            </a:xfrm>
            <a:prstGeom prst="round2Same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5" name="Metin kutusu 4">
              <a:extLst>
                <a:ext uri="{FF2B5EF4-FFF2-40B4-BE49-F238E27FC236}">
                  <a16:creationId xmlns:a16="http://schemas.microsoft.com/office/drawing/2014/main" id="{E490BF8D-9223-471D-9BFA-5AF0BABA3FD7}"/>
                </a:ext>
              </a:extLst>
            </p:cNvPr>
            <p:cNvSpPr txBox="1"/>
            <p:nvPr/>
          </p:nvSpPr>
          <p:spPr>
            <a:xfrm>
              <a:off x="3081373" y="756441"/>
              <a:ext cx="205420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SOGEP </a:t>
              </a:r>
            </a:p>
            <a:p>
              <a:pPr algn="ctr"/>
              <a:r>
                <a:rPr lang="tr-TR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NEDİR?</a:t>
              </a:r>
            </a:p>
          </p:txBody>
        </p:sp>
      </p:grpSp>
      <p:sp>
        <p:nvSpPr>
          <p:cNvPr id="8" name="Metin kutusu 7">
            <a:extLst>
              <a:ext uri="{FF2B5EF4-FFF2-40B4-BE49-F238E27FC236}">
                <a16:creationId xmlns:a16="http://schemas.microsoft.com/office/drawing/2014/main" id="{9D76D5E5-C83B-4529-8BAF-41F602D2A40C}"/>
              </a:ext>
            </a:extLst>
          </p:cNvPr>
          <p:cNvSpPr txBox="1"/>
          <p:nvPr/>
        </p:nvSpPr>
        <p:spPr>
          <a:xfrm>
            <a:off x="6785247" y="288365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grpSp>
        <p:nvGrpSpPr>
          <p:cNvPr id="14" name="Grup 13">
            <a:extLst>
              <a:ext uri="{FF2B5EF4-FFF2-40B4-BE49-F238E27FC236}">
                <a16:creationId xmlns:a16="http://schemas.microsoft.com/office/drawing/2014/main" id="{7F0FEFCF-9BB2-42B4-A985-4E4F30CD1E57}"/>
              </a:ext>
            </a:extLst>
          </p:cNvPr>
          <p:cNvGrpSpPr/>
          <p:nvPr/>
        </p:nvGrpSpPr>
        <p:grpSpPr>
          <a:xfrm>
            <a:off x="5814784" y="1250395"/>
            <a:ext cx="2698656" cy="1674262"/>
            <a:chOff x="5773609" y="643612"/>
            <a:chExt cx="2698656" cy="1674262"/>
          </a:xfrm>
        </p:grpSpPr>
        <p:sp>
          <p:nvSpPr>
            <p:cNvPr id="38" name="Dikdörtgen: Üst Köşeleri Yuvarlatılmış 37">
              <a:extLst>
                <a:ext uri="{FF2B5EF4-FFF2-40B4-BE49-F238E27FC236}">
                  <a16:creationId xmlns:a16="http://schemas.microsoft.com/office/drawing/2014/main" id="{ADB1EB60-4A95-46AD-A75A-CA0D5C8F955E}"/>
                </a:ext>
              </a:extLst>
            </p:cNvPr>
            <p:cNvSpPr/>
            <p:nvPr/>
          </p:nvSpPr>
          <p:spPr>
            <a:xfrm>
              <a:off x="5900934" y="643612"/>
              <a:ext cx="2448272" cy="1674262"/>
            </a:xfrm>
            <a:prstGeom prst="round2Same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40" name="Metin kutusu 39">
              <a:extLst>
                <a:ext uri="{FF2B5EF4-FFF2-40B4-BE49-F238E27FC236}">
                  <a16:creationId xmlns:a16="http://schemas.microsoft.com/office/drawing/2014/main" id="{4C16EBD0-56DC-4698-9B65-FC0C493EACA4}"/>
                </a:ext>
              </a:extLst>
            </p:cNvPr>
            <p:cNvSpPr txBox="1"/>
            <p:nvPr/>
          </p:nvSpPr>
          <p:spPr>
            <a:xfrm>
              <a:off x="5773609" y="742489"/>
              <a:ext cx="26986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KİMLER</a:t>
              </a:r>
            </a:p>
            <a:p>
              <a:pPr algn="ctr"/>
              <a:r>
                <a:rPr lang="tr-TR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BAŞVURABİLİR?</a:t>
              </a:r>
            </a:p>
          </p:txBody>
        </p:sp>
      </p:grpSp>
      <p:pic>
        <p:nvPicPr>
          <p:cNvPr id="46" name="Resim 45">
            <a:extLst>
              <a:ext uri="{FF2B5EF4-FFF2-40B4-BE49-F238E27FC236}">
                <a16:creationId xmlns:a16="http://schemas.microsoft.com/office/drawing/2014/main" id="{D89B79FB-F008-41DA-84D7-26BC3F14908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302" y="137131"/>
            <a:ext cx="1629843" cy="885347"/>
          </a:xfrm>
          <a:prstGeom prst="rect">
            <a:avLst/>
          </a:prstGeom>
        </p:spPr>
      </p:pic>
      <p:pic>
        <p:nvPicPr>
          <p:cNvPr id="47" name="Resim 46">
            <a:extLst>
              <a:ext uri="{FF2B5EF4-FFF2-40B4-BE49-F238E27FC236}">
                <a16:creationId xmlns:a16="http://schemas.microsoft.com/office/drawing/2014/main" id="{91BAB414-960A-4A8C-96CC-6F890CF59AD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00" y="-93562"/>
            <a:ext cx="1224991" cy="1224991"/>
          </a:xfrm>
          <a:prstGeom prst="rect">
            <a:avLst/>
          </a:prstGeom>
        </p:spPr>
      </p:pic>
      <p:grpSp>
        <p:nvGrpSpPr>
          <p:cNvPr id="12" name="Grup 11">
            <a:extLst>
              <a:ext uri="{FF2B5EF4-FFF2-40B4-BE49-F238E27FC236}">
                <a16:creationId xmlns:a16="http://schemas.microsoft.com/office/drawing/2014/main" id="{9C1D90CC-9AF3-48F1-8A59-9CFD4EA84F5A}"/>
              </a:ext>
            </a:extLst>
          </p:cNvPr>
          <p:cNvGrpSpPr/>
          <p:nvPr/>
        </p:nvGrpSpPr>
        <p:grpSpPr>
          <a:xfrm>
            <a:off x="2856104" y="2348880"/>
            <a:ext cx="2452066" cy="3888432"/>
            <a:chOff x="2814929" y="1742097"/>
            <a:chExt cx="2452066" cy="3888432"/>
          </a:xfrm>
        </p:grpSpPr>
        <p:sp>
          <p:nvSpPr>
            <p:cNvPr id="36" name="Serbest Form: Şekil 35">
              <a:extLst>
                <a:ext uri="{FF2B5EF4-FFF2-40B4-BE49-F238E27FC236}">
                  <a16:creationId xmlns:a16="http://schemas.microsoft.com/office/drawing/2014/main" id="{7073D6E5-BC2E-4219-9D1F-C0F098369926}"/>
                </a:ext>
              </a:extLst>
            </p:cNvPr>
            <p:cNvSpPr/>
            <p:nvPr/>
          </p:nvSpPr>
          <p:spPr>
            <a:xfrm flipV="1">
              <a:off x="2818723" y="1742097"/>
              <a:ext cx="2448272" cy="3888432"/>
            </a:xfrm>
            <a:custGeom>
              <a:avLst/>
              <a:gdLst>
                <a:gd name="connsiteX0" fmla="*/ 0 w 2304256"/>
                <a:gd name="connsiteY0" fmla="*/ 4320480 h 4320480"/>
                <a:gd name="connsiteX1" fmla="*/ 615698 w 2304256"/>
                <a:gd name="connsiteY1" fmla="*/ 4320480 h 4320480"/>
                <a:gd name="connsiteX2" fmla="*/ 612068 w 2304256"/>
                <a:gd name="connsiteY2" fmla="*/ 4284476 h 4320480"/>
                <a:gd name="connsiteX3" fmla="*/ 1152128 w 2304256"/>
                <a:gd name="connsiteY3" fmla="*/ 3744416 h 4320480"/>
                <a:gd name="connsiteX4" fmla="*/ 1692188 w 2304256"/>
                <a:gd name="connsiteY4" fmla="*/ 4284476 h 4320480"/>
                <a:gd name="connsiteX5" fmla="*/ 1688559 w 2304256"/>
                <a:gd name="connsiteY5" fmla="*/ 4320480 h 4320480"/>
                <a:gd name="connsiteX6" fmla="*/ 2304256 w 2304256"/>
                <a:gd name="connsiteY6" fmla="*/ 4320480 h 4320480"/>
                <a:gd name="connsiteX7" fmla="*/ 2304256 w 2304256"/>
                <a:gd name="connsiteY7" fmla="*/ 384050 h 4320480"/>
                <a:gd name="connsiteX8" fmla="*/ 1920206 w 2304256"/>
                <a:gd name="connsiteY8" fmla="*/ 0 h 4320480"/>
                <a:gd name="connsiteX9" fmla="*/ 384050 w 2304256"/>
                <a:gd name="connsiteY9" fmla="*/ 0 h 4320480"/>
                <a:gd name="connsiteX10" fmla="*/ 0 w 2304256"/>
                <a:gd name="connsiteY10" fmla="*/ 384050 h 432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04256" h="4320480">
                  <a:moveTo>
                    <a:pt x="0" y="4320480"/>
                  </a:moveTo>
                  <a:lnTo>
                    <a:pt x="615698" y="4320480"/>
                  </a:lnTo>
                  <a:lnTo>
                    <a:pt x="612068" y="4284476"/>
                  </a:lnTo>
                  <a:cubicBezTo>
                    <a:pt x="612068" y="3986209"/>
                    <a:pt x="853861" y="3744416"/>
                    <a:pt x="1152128" y="3744416"/>
                  </a:cubicBezTo>
                  <a:cubicBezTo>
                    <a:pt x="1450395" y="3744416"/>
                    <a:pt x="1692188" y="3986209"/>
                    <a:pt x="1692188" y="4284476"/>
                  </a:cubicBezTo>
                  <a:lnTo>
                    <a:pt x="1688559" y="4320480"/>
                  </a:lnTo>
                  <a:lnTo>
                    <a:pt x="2304256" y="4320480"/>
                  </a:lnTo>
                  <a:lnTo>
                    <a:pt x="2304256" y="384050"/>
                  </a:lnTo>
                  <a:cubicBezTo>
                    <a:pt x="2304256" y="171945"/>
                    <a:pt x="2132311" y="0"/>
                    <a:pt x="1920206" y="0"/>
                  </a:cubicBezTo>
                  <a:lnTo>
                    <a:pt x="384050" y="0"/>
                  </a:lnTo>
                  <a:cubicBezTo>
                    <a:pt x="171945" y="0"/>
                    <a:pt x="0" y="171945"/>
                    <a:pt x="0" y="384050"/>
                  </a:cubicBezTo>
                  <a:close/>
                </a:path>
              </a:pathLst>
            </a:custGeom>
            <a:ln>
              <a:noFill/>
            </a:ln>
            <a:effectLst>
              <a:outerShdw blurRad="50800" dist="50800" dir="5400000" algn="ctr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 dirty="0">
                <a:solidFill>
                  <a:srgbClr val="105EB0"/>
                </a:solidFill>
              </a:endParaRPr>
            </a:p>
          </p:txBody>
        </p:sp>
        <p:sp>
          <p:nvSpPr>
            <p:cNvPr id="37" name="Metin kutusu 36">
              <a:extLst>
                <a:ext uri="{FF2B5EF4-FFF2-40B4-BE49-F238E27FC236}">
                  <a16:creationId xmlns:a16="http://schemas.microsoft.com/office/drawing/2014/main" id="{BF639B74-973D-4006-ADBD-DB67D47B1AE3}"/>
                </a:ext>
              </a:extLst>
            </p:cNvPr>
            <p:cNvSpPr txBox="1"/>
            <p:nvPr/>
          </p:nvSpPr>
          <p:spPr>
            <a:xfrm>
              <a:off x="2814929" y="2214051"/>
              <a:ext cx="2391984" cy="31393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tr-TR" dirty="0">
                  <a:solidFill>
                    <a:schemeClr val="bg1"/>
                  </a:solidFill>
                </a:rPr>
                <a:t>Toplumun dezavantajlı kesimlerinin ekonomik ve sosyal hayata daha aktif şekilde katılmasının sağlanması, istihdam edilebilirliğin artırılması yaygınlaştırılması amacına yönelik bir bölgesel gelişme programıdır. </a:t>
              </a:r>
            </a:p>
          </p:txBody>
        </p:sp>
      </p:grpSp>
      <p:grpSp>
        <p:nvGrpSpPr>
          <p:cNvPr id="59" name="Grup 58">
            <a:extLst>
              <a:ext uri="{FF2B5EF4-FFF2-40B4-BE49-F238E27FC236}">
                <a16:creationId xmlns:a16="http://schemas.microsoft.com/office/drawing/2014/main" id="{FCAEEB47-424B-43BC-9839-639CFA694E5C}"/>
              </a:ext>
            </a:extLst>
          </p:cNvPr>
          <p:cNvGrpSpPr/>
          <p:nvPr/>
        </p:nvGrpSpPr>
        <p:grpSpPr>
          <a:xfrm>
            <a:off x="8814841" y="2348880"/>
            <a:ext cx="2448272" cy="4197316"/>
            <a:chOff x="8814841" y="2348880"/>
            <a:chExt cx="2448272" cy="4197316"/>
          </a:xfrm>
        </p:grpSpPr>
        <p:sp>
          <p:nvSpPr>
            <p:cNvPr id="43" name="Serbest Form: Şekil 42">
              <a:extLst>
                <a:ext uri="{FF2B5EF4-FFF2-40B4-BE49-F238E27FC236}">
                  <a16:creationId xmlns:a16="http://schemas.microsoft.com/office/drawing/2014/main" id="{C0D446BA-C815-49EB-A984-6568A1B514C9}"/>
                </a:ext>
              </a:extLst>
            </p:cNvPr>
            <p:cNvSpPr/>
            <p:nvPr/>
          </p:nvSpPr>
          <p:spPr>
            <a:xfrm flipV="1">
              <a:off x="8814841" y="2348880"/>
              <a:ext cx="2448272" cy="3888432"/>
            </a:xfrm>
            <a:custGeom>
              <a:avLst/>
              <a:gdLst>
                <a:gd name="connsiteX0" fmla="*/ 0 w 2304256"/>
                <a:gd name="connsiteY0" fmla="*/ 4320480 h 4320480"/>
                <a:gd name="connsiteX1" fmla="*/ 615698 w 2304256"/>
                <a:gd name="connsiteY1" fmla="*/ 4320480 h 4320480"/>
                <a:gd name="connsiteX2" fmla="*/ 612068 w 2304256"/>
                <a:gd name="connsiteY2" fmla="*/ 4284476 h 4320480"/>
                <a:gd name="connsiteX3" fmla="*/ 1152128 w 2304256"/>
                <a:gd name="connsiteY3" fmla="*/ 3744416 h 4320480"/>
                <a:gd name="connsiteX4" fmla="*/ 1692188 w 2304256"/>
                <a:gd name="connsiteY4" fmla="*/ 4284476 h 4320480"/>
                <a:gd name="connsiteX5" fmla="*/ 1688559 w 2304256"/>
                <a:gd name="connsiteY5" fmla="*/ 4320480 h 4320480"/>
                <a:gd name="connsiteX6" fmla="*/ 2304256 w 2304256"/>
                <a:gd name="connsiteY6" fmla="*/ 4320480 h 4320480"/>
                <a:gd name="connsiteX7" fmla="*/ 2304256 w 2304256"/>
                <a:gd name="connsiteY7" fmla="*/ 384050 h 4320480"/>
                <a:gd name="connsiteX8" fmla="*/ 1920206 w 2304256"/>
                <a:gd name="connsiteY8" fmla="*/ 0 h 4320480"/>
                <a:gd name="connsiteX9" fmla="*/ 384050 w 2304256"/>
                <a:gd name="connsiteY9" fmla="*/ 0 h 4320480"/>
                <a:gd name="connsiteX10" fmla="*/ 0 w 2304256"/>
                <a:gd name="connsiteY10" fmla="*/ 384050 h 432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04256" h="4320480">
                  <a:moveTo>
                    <a:pt x="0" y="4320480"/>
                  </a:moveTo>
                  <a:lnTo>
                    <a:pt x="615698" y="4320480"/>
                  </a:lnTo>
                  <a:lnTo>
                    <a:pt x="612068" y="4284476"/>
                  </a:lnTo>
                  <a:cubicBezTo>
                    <a:pt x="612068" y="3986209"/>
                    <a:pt x="853861" y="3744416"/>
                    <a:pt x="1152128" y="3744416"/>
                  </a:cubicBezTo>
                  <a:cubicBezTo>
                    <a:pt x="1450395" y="3744416"/>
                    <a:pt x="1692188" y="3986209"/>
                    <a:pt x="1692188" y="4284476"/>
                  </a:cubicBezTo>
                  <a:lnTo>
                    <a:pt x="1688559" y="4320480"/>
                  </a:lnTo>
                  <a:lnTo>
                    <a:pt x="2304256" y="4320480"/>
                  </a:lnTo>
                  <a:lnTo>
                    <a:pt x="2304256" y="384050"/>
                  </a:lnTo>
                  <a:cubicBezTo>
                    <a:pt x="2304256" y="171945"/>
                    <a:pt x="2132311" y="0"/>
                    <a:pt x="1920206" y="0"/>
                  </a:cubicBezTo>
                  <a:lnTo>
                    <a:pt x="384050" y="0"/>
                  </a:lnTo>
                  <a:cubicBezTo>
                    <a:pt x="171945" y="0"/>
                    <a:pt x="0" y="171945"/>
                    <a:pt x="0" y="384050"/>
                  </a:cubicBezTo>
                  <a:close/>
                </a:path>
              </a:pathLst>
            </a:custGeom>
            <a:ln>
              <a:noFill/>
            </a:ln>
            <a:effectLst>
              <a:outerShdw blurRad="50800" dist="50800" dir="5400000" algn="ctr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 dirty="0">
                <a:solidFill>
                  <a:srgbClr val="105EB0"/>
                </a:solidFill>
              </a:endParaRPr>
            </a:p>
          </p:txBody>
        </p:sp>
        <p:sp>
          <p:nvSpPr>
            <p:cNvPr id="45" name="Metin kutusu 44">
              <a:extLst>
                <a:ext uri="{FF2B5EF4-FFF2-40B4-BE49-F238E27FC236}">
                  <a16:creationId xmlns:a16="http://schemas.microsoft.com/office/drawing/2014/main" id="{F4D37C46-837D-48C3-9EE7-75720AF7FEB3}"/>
                </a:ext>
              </a:extLst>
            </p:cNvPr>
            <p:cNvSpPr txBox="1"/>
            <p:nvPr/>
          </p:nvSpPr>
          <p:spPr>
            <a:xfrm>
              <a:off x="8908286" y="2883655"/>
              <a:ext cx="2294393" cy="36625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tr-TR" sz="1600" b="1" i="0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Proje Bütçesi: </a:t>
              </a:r>
              <a:r>
                <a:rPr lang="tr-TR" sz="1600" b="0" i="0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En az 1 Milyon TL</a:t>
              </a:r>
            </a:p>
            <a:p>
              <a:br>
                <a:rPr lang="tr-TR" dirty="0">
                  <a:solidFill>
                    <a:schemeClr val="bg1"/>
                  </a:solidFill>
                </a:rPr>
              </a:br>
              <a:r>
                <a:rPr lang="tr-TR" sz="1600" b="1" u="sng" dirty="0">
                  <a:solidFill>
                    <a:schemeClr val="bg1"/>
                  </a:solidFill>
                  <a:latin typeface="Arial" panose="020B0604020202020204" pitchFamily="34" charset="0"/>
                </a:rPr>
                <a:t>Eş Finansman </a:t>
              </a:r>
            </a:p>
            <a:p>
              <a:r>
                <a:rPr lang="tr-TR" sz="1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Kamu ve kar amacı gütmeyen</a:t>
              </a:r>
              <a:r>
                <a:rPr lang="tr-TR" sz="1600" b="1" i="0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: </a:t>
              </a:r>
              <a:r>
                <a:rPr lang="tr-TR" sz="1600" i="0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Asgari %10</a:t>
              </a:r>
            </a:p>
            <a:p>
              <a:r>
                <a:rPr lang="tr-TR" sz="1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Kar amacı güden: </a:t>
              </a:r>
              <a:r>
                <a:rPr lang="tr-TR" sz="1600" dirty="0">
                  <a:solidFill>
                    <a:schemeClr val="bg1"/>
                  </a:solidFill>
                  <a:latin typeface="Arial" panose="020B0604020202020204" pitchFamily="34" charset="0"/>
                </a:rPr>
                <a:t>Asgari %50</a:t>
              </a:r>
            </a:p>
            <a:p>
              <a:br>
                <a:rPr lang="tr-TR" dirty="0">
                  <a:solidFill>
                    <a:schemeClr val="bg1"/>
                  </a:solidFill>
                </a:rPr>
              </a:br>
              <a:r>
                <a:rPr lang="tr-TR" sz="1600" b="1" i="0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Proje Uygulama Süresi:</a:t>
              </a:r>
              <a:r>
                <a:rPr lang="tr-TR" sz="1600" b="0" i="0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 En fazla 18 ay</a:t>
              </a:r>
            </a:p>
            <a:p>
              <a:br>
                <a:rPr lang="tr-TR" dirty="0">
                  <a:solidFill>
                    <a:schemeClr val="bg1"/>
                  </a:solidFill>
                </a:rPr>
              </a:br>
              <a:endParaRPr lang="tr-TR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Grup 56">
            <a:extLst>
              <a:ext uri="{FF2B5EF4-FFF2-40B4-BE49-F238E27FC236}">
                <a16:creationId xmlns:a16="http://schemas.microsoft.com/office/drawing/2014/main" id="{C07A2B9E-F719-457B-A6D5-934CF48EF1B4}"/>
              </a:ext>
            </a:extLst>
          </p:cNvPr>
          <p:cNvGrpSpPr/>
          <p:nvPr/>
        </p:nvGrpSpPr>
        <p:grpSpPr>
          <a:xfrm>
            <a:off x="5869197" y="2348880"/>
            <a:ext cx="2578919" cy="4237066"/>
            <a:chOff x="5869197" y="2348880"/>
            <a:chExt cx="2578919" cy="4237066"/>
          </a:xfrm>
        </p:grpSpPr>
        <p:sp>
          <p:nvSpPr>
            <p:cNvPr id="39" name="Serbest Form: Şekil 38">
              <a:extLst>
                <a:ext uri="{FF2B5EF4-FFF2-40B4-BE49-F238E27FC236}">
                  <a16:creationId xmlns:a16="http://schemas.microsoft.com/office/drawing/2014/main" id="{0FCA6BCC-259C-488D-868E-D7A4942AD924}"/>
                </a:ext>
              </a:extLst>
            </p:cNvPr>
            <p:cNvSpPr/>
            <p:nvPr/>
          </p:nvSpPr>
          <p:spPr>
            <a:xfrm flipV="1">
              <a:off x="5934521" y="2348880"/>
              <a:ext cx="2448272" cy="3888432"/>
            </a:xfrm>
            <a:custGeom>
              <a:avLst/>
              <a:gdLst>
                <a:gd name="connsiteX0" fmla="*/ 0 w 2304256"/>
                <a:gd name="connsiteY0" fmla="*/ 4320480 h 4320480"/>
                <a:gd name="connsiteX1" fmla="*/ 615698 w 2304256"/>
                <a:gd name="connsiteY1" fmla="*/ 4320480 h 4320480"/>
                <a:gd name="connsiteX2" fmla="*/ 612068 w 2304256"/>
                <a:gd name="connsiteY2" fmla="*/ 4284476 h 4320480"/>
                <a:gd name="connsiteX3" fmla="*/ 1152128 w 2304256"/>
                <a:gd name="connsiteY3" fmla="*/ 3744416 h 4320480"/>
                <a:gd name="connsiteX4" fmla="*/ 1692188 w 2304256"/>
                <a:gd name="connsiteY4" fmla="*/ 4284476 h 4320480"/>
                <a:gd name="connsiteX5" fmla="*/ 1688559 w 2304256"/>
                <a:gd name="connsiteY5" fmla="*/ 4320480 h 4320480"/>
                <a:gd name="connsiteX6" fmla="*/ 2304256 w 2304256"/>
                <a:gd name="connsiteY6" fmla="*/ 4320480 h 4320480"/>
                <a:gd name="connsiteX7" fmla="*/ 2304256 w 2304256"/>
                <a:gd name="connsiteY7" fmla="*/ 384050 h 4320480"/>
                <a:gd name="connsiteX8" fmla="*/ 1920206 w 2304256"/>
                <a:gd name="connsiteY8" fmla="*/ 0 h 4320480"/>
                <a:gd name="connsiteX9" fmla="*/ 384050 w 2304256"/>
                <a:gd name="connsiteY9" fmla="*/ 0 h 4320480"/>
                <a:gd name="connsiteX10" fmla="*/ 0 w 2304256"/>
                <a:gd name="connsiteY10" fmla="*/ 384050 h 432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04256" h="4320480">
                  <a:moveTo>
                    <a:pt x="0" y="4320480"/>
                  </a:moveTo>
                  <a:lnTo>
                    <a:pt x="615698" y="4320480"/>
                  </a:lnTo>
                  <a:lnTo>
                    <a:pt x="612068" y="4284476"/>
                  </a:lnTo>
                  <a:cubicBezTo>
                    <a:pt x="612068" y="3986209"/>
                    <a:pt x="853861" y="3744416"/>
                    <a:pt x="1152128" y="3744416"/>
                  </a:cubicBezTo>
                  <a:cubicBezTo>
                    <a:pt x="1450395" y="3744416"/>
                    <a:pt x="1692188" y="3986209"/>
                    <a:pt x="1692188" y="4284476"/>
                  </a:cubicBezTo>
                  <a:lnTo>
                    <a:pt x="1688559" y="4320480"/>
                  </a:lnTo>
                  <a:lnTo>
                    <a:pt x="2304256" y="4320480"/>
                  </a:lnTo>
                  <a:lnTo>
                    <a:pt x="2304256" y="384050"/>
                  </a:lnTo>
                  <a:cubicBezTo>
                    <a:pt x="2304256" y="171945"/>
                    <a:pt x="2132311" y="0"/>
                    <a:pt x="1920206" y="0"/>
                  </a:cubicBezTo>
                  <a:lnTo>
                    <a:pt x="384050" y="0"/>
                  </a:lnTo>
                  <a:cubicBezTo>
                    <a:pt x="171945" y="0"/>
                    <a:pt x="0" y="171945"/>
                    <a:pt x="0" y="384050"/>
                  </a:cubicBezTo>
                  <a:close/>
                </a:path>
              </a:pathLst>
            </a:custGeom>
            <a:ln>
              <a:noFill/>
            </a:ln>
            <a:effectLst>
              <a:outerShdw blurRad="50800" dist="50800" dir="5400000" algn="ctr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 dirty="0">
                <a:solidFill>
                  <a:srgbClr val="105EB0"/>
                </a:solidFill>
              </a:endParaRPr>
            </a:p>
          </p:txBody>
        </p:sp>
        <p:sp>
          <p:nvSpPr>
            <p:cNvPr id="41" name="Metin kutusu 40">
              <a:extLst>
                <a:ext uri="{FF2B5EF4-FFF2-40B4-BE49-F238E27FC236}">
                  <a16:creationId xmlns:a16="http://schemas.microsoft.com/office/drawing/2014/main" id="{EF0D211F-CF47-4600-BC80-42076D7ACD27}"/>
                </a:ext>
              </a:extLst>
            </p:cNvPr>
            <p:cNvSpPr txBox="1"/>
            <p:nvPr/>
          </p:nvSpPr>
          <p:spPr>
            <a:xfrm>
              <a:off x="5869197" y="2769517"/>
              <a:ext cx="2578919" cy="38164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sz="1600" b="0" i="0" dirty="0">
                  <a:solidFill>
                    <a:schemeClr val="bg1"/>
                  </a:solidFill>
                  <a:effectLst/>
                </a:rPr>
                <a:t>Kamu kurum ve kuruluşları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sz="1600" dirty="0">
                  <a:solidFill>
                    <a:schemeClr val="bg1"/>
                  </a:solidFill>
                </a:rPr>
                <a:t>K</a:t>
              </a:r>
              <a:r>
                <a:rPr lang="tr-TR" sz="1600" b="0" i="0" dirty="0">
                  <a:solidFill>
                    <a:schemeClr val="bg1"/>
                  </a:solidFill>
                  <a:effectLst/>
                </a:rPr>
                <a:t>amu kurumu niteliğindeki meslek kuruluşları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sz="1600" dirty="0">
                  <a:solidFill>
                    <a:schemeClr val="bg1"/>
                  </a:solidFill>
                </a:rPr>
                <a:t>Birlikler, kooperatifler, STK’lar</a:t>
              </a:r>
              <a:endParaRPr lang="tr-TR" sz="1600" b="0" i="0" dirty="0">
                <a:solidFill>
                  <a:schemeClr val="bg1"/>
                </a:solidFill>
                <a:effectLst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sz="1600" dirty="0">
                  <a:solidFill>
                    <a:schemeClr val="bg1"/>
                  </a:solidFill>
                </a:rPr>
                <a:t>O</a:t>
              </a:r>
              <a:r>
                <a:rPr lang="tr-TR" sz="1600" b="0" i="0" dirty="0">
                  <a:solidFill>
                    <a:schemeClr val="bg1"/>
                  </a:solidFill>
                  <a:effectLst/>
                </a:rPr>
                <a:t>rganize sanayi bölgeleri ve teknoloji geliştirme bölgeleri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sz="1600" dirty="0">
                  <a:solidFill>
                    <a:schemeClr val="bg1"/>
                  </a:solidFill>
                </a:rPr>
                <a:t>Yalnızca sosyal sorumluluk projeleri için kâr amacı güden tüzel kişiler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tr-TR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" name="Düz Bağlayıcı 2">
            <a:extLst>
              <a:ext uri="{FF2B5EF4-FFF2-40B4-BE49-F238E27FC236}">
                <a16:creationId xmlns:a16="http://schemas.microsoft.com/office/drawing/2014/main" id="{67E9B993-7DC7-4722-B259-B1085F473494}"/>
              </a:ext>
            </a:extLst>
          </p:cNvPr>
          <p:cNvCxnSpPr>
            <a:cxnSpLocks/>
          </p:cNvCxnSpPr>
          <p:nvPr/>
        </p:nvCxnSpPr>
        <p:spPr>
          <a:xfrm>
            <a:off x="2661967" y="1131429"/>
            <a:ext cx="86760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Metin kutusu 49">
            <a:extLst>
              <a:ext uri="{FF2B5EF4-FFF2-40B4-BE49-F238E27FC236}">
                <a16:creationId xmlns:a16="http://schemas.microsoft.com/office/drawing/2014/main" id="{937E4270-F684-4C42-8889-DF3ED56A5EBB}"/>
              </a:ext>
            </a:extLst>
          </p:cNvPr>
          <p:cNvSpPr txBox="1"/>
          <p:nvPr/>
        </p:nvSpPr>
        <p:spPr>
          <a:xfrm>
            <a:off x="4269657" y="211314"/>
            <a:ext cx="5892837" cy="856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173355" indent="-6350" algn="ctr">
              <a:lnSpc>
                <a:spcPct val="107000"/>
              </a:lnSpc>
              <a:spcAft>
                <a:spcPts val="1220"/>
              </a:spcAft>
            </a:pPr>
            <a:r>
              <a:rPr lang="tr-T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Sosyal Gelişmeyi Destekleme Programı (</a:t>
            </a: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SOGEP</a:t>
            </a:r>
            <a:r>
              <a:rPr lang="tr-T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293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>
            <a:extLst>
              <a:ext uri="{FF2B5EF4-FFF2-40B4-BE49-F238E27FC236}">
                <a16:creationId xmlns:a16="http://schemas.microsoft.com/office/drawing/2014/main" id="{69C22182-D76A-4CCC-8D8D-9DACEEBDF6C0}"/>
              </a:ext>
            </a:extLst>
          </p:cNvPr>
          <p:cNvSpPr/>
          <p:nvPr/>
        </p:nvSpPr>
        <p:spPr>
          <a:xfrm>
            <a:off x="-96826" y="0"/>
            <a:ext cx="12288826" cy="6929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Serbest Form: Şekil 9">
            <a:hlinkClick r:id="rId2" action="ppaction://hlinksldjump"/>
            <a:extLst>
              <a:ext uri="{FF2B5EF4-FFF2-40B4-BE49-F238E27FC236}">
                <a16:creationId xmlns:a16="http://schemas.microsoft.com/office/drawing/2014/main" id="{A409593A-75CA-41C7-8220-14F70F86076B}"/>
              </a:ext>
            </a:extLst>
          </p:cNvPr>
          <p:cNvSpPr/>
          <p:nvPr/>
        </p:nvSpPr>
        <p:spPr>
          <a:xfrm>
            <a:off x="11338037" y="2416026"/>
            <a:ext cx="864096" cy="172819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11" name="Metin kutusu 10">
            <a:hlinkClick r:id="rId2" action="ppaction://hlinksldjump"/>
            <a:extLst>
              <a:ext uri="{FF2B5EF4-FFF2-40B4-BE49-F238E27FC236}">
                <a16:creationId xmlns:a16="http://schemas.microsoft.com/office/drawing/2014/main" id="{5477F462-04DF-4D63-8466-14968F80D921}"/>
              </a:ext>
            </a:extLst>
          </p:cNvPr>
          <p:cNvSpPr txBox="1"/>
          <p:nvPr/>
        </p:nvSpPr>
        <p:spPr>
          <a:xfrm rot="16200000">
            <a:off x="11424418" y="3018512"/>
            <a:ext cx="1214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GENEL</a:t>
            </a:r>
          </a:p>
        </p:txBody>
      </p:sp>
      <p:sp>
        <p:nvSpPr>
          <p:cNvPr id="20" name="Dikdörtgen 19">
            <a:extLst>
              <a:ext uri="{FF2B5EF4-FFF2-40B4-BE49-F238E27FC236}">
                <a16:creationId xmlns:a16="http://schemas.microsoft.com/office/drawing/2014/main" id="{CF5C43DD-F887-4368-9122-4388031B9215}"/>
              </a:ext>
            </a:extLst>
          </p:cNvPr>
          <p:cNvSpPr/>
          <p:nvPr/>
        </p:nvSpPr>
        <p:spPr>
          <a:xfrm>
            <a:off x="-410720" y="32848"/>
            <a:ext cx="12192000" cy="6929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1" name="Serbest Form: Şekil 20">
            <a:extLst>
              <a:ext uri="{FF2B5EF4-FFF2-40B4-BE49-F238E27FC236}">
                <a16:creationId xmlns:a16="http://schemas.microsoft.com/office/drawing/2014/main" id="{A78FA05C-EBFC-4683-8831-F158F9C0B7BC}"/>
              </a:ext>
            </a:extLst>
          </p:cNvPr>
          <p:cNvSpPr/>
          <p:nvPr/>
        </p:nvSpPr>
        <p:spPr>
          <a:xfrm>
            <a:off x="10945762" y="2416027"/>
            <a:ext cx="864096" cy="172819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06D79CD8-BA8D-423B-9461-CB25A98E399D}"/>
              </a:ext>
            </a:extLst>
          </p:cNvPr>
          <p:cNvSpPr txBox="1"/>
          <p:nvPr/>
        </p:nvSpPr>
        <p:spPr>
          <a:xfrm rot="16200000">
            <a:off x="10923998" y="3000884"/>
            <a:ext cx="1471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ÖNCELİK</a:t>
            </a:r>
          </a:p>
        </p:txBody>
      </p:sp>
      <p:sp>
        <p:nvSpPr>
          <p:cNvPr id="23" name="Dikdörtgen 22">
            <a:extLst>
              <a:ext uri="{FF2B5EF4-FFF2-40B4-BE49-F238E27FC236}">
                <a16:creationId xmlns:a16="http://schemas.microsoft.com/office/drawing/2014/main" id="{2EE4A4A5-0C95-45BC-AEAA-D5DBDC12A7F8}"/>
              </a:ext>
            </a:extLst>
          </p:cNvPr>
          <p:cNvSpPr/>
          <p:nvPr/>
        </p:nvSpPr>
        <p:spPr>
          <a:xfrm>
            <a:off x="-10073518" y="0"/>
            <a:ext cx="12192000" cy="6929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4" name="Serbest Form: Şekil 23">
            <a:extLst>
              <a:ext uri="{FF2B5EF4-FFF2-40B4-BE49-F238E27FC236}">
                <a16:creationId xmlns:a16="http://schemas.microsoft.com/office/drawing/2014/main" id="{914EE8B9-85F0-48C2-AD71-40379ECDA6E3}"/>
              </a:ext>
            </a:extLst>
          </p:cNvPr>
          <p:cNvSpPr/>
          <p:nvPr/>
        </p:nvSpPr>
        <p:spPr>
          <a:xfrm>
            <a:off x="1279905" y="2416025"/>
            <a:ext cx="864096" cy="1739394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25" name="Metin kutusu 24">
            <a:hlinkClick r:id="rId3" action="ppaction://hlinksldjump"/>
            <a:extLst>
              <a:ext uri="{FF2B5EF4-FFF2-40B4-BE49-F238E27FC236}">
                <a16:creationId xmlns:a16="http://schemas.microsoft.com/office/drawing/2014/main" id="{6EF293AB-39B5-4F96-87A9-5C6350681ECD}"/>
              </a:ext>
            </a:extLst>
          </p:cNvPr>
          <p:cNvSpPr txBox="1"/>
          <p:nvPr/>
        </p:nvSpPr>
        <p:spPr>
          <a:xfrm rot="16200000">
            <a:off x="1078347" y="3024112"/>
            <a:ext cx="1739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PROJELER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6B024520-BE24-4F2B-B24D-709454D6822B}"/>
              </a:ext>
            </a:extLst>
          </p:cNvPr>
          <p:cNvSpPr/>
          <p:nvPr/>
        </p:nvSpPr>
        <p:spPr>
          <a:xfrm>
            <a:off x="-10505566" y="12077"/>
            <a:ext cx="12192000" cy="6916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7" name="Serbest Form: Şekil 26">
            <a:extLst>
              <a:ext uri="{FF2B5EF4-FFF2-40B4-BE49-F238E27FC236}">
                <a16:creationId xmlns:a16="http://schemas.microsoft.com/office/drawing/2014/main" id="{98A281FE-12C4-4510-830E-575FBDE7BF39}"/>
              </a:ext>
            </a:extLst>
          </p:cNvPr>
          <p:cNvSpPr/>
          <p:nvPr/>
        </p:nvSpPr>
        <p:spPr>
          <a:xfrm>
            <a:off x="832471" y="2431134"/>
            <a:ext cx="864096" cy="173636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28" name="Metin kutusu 27">
            <a:hlinkClick r:id="rId4" action="ppaction://hlinksldjump"/>
            <a:extLst>
              <a:ext uri="{FF2B5EF4-FFF2-40B4-BE49-F238E27FC236}">
                <a16:creationId xmlns:a16="http://schemas.microsoft.com/office/drawing/2014/main" id="{8BC2F7CA-9C71-4883-ADCD-5946091B1BB2}"/>
              </a:ext>
            </a:extLst>
          </p:cNvPr>
          <p:cNvSpPr txBox="1"/>
          <p:nvPr/>
        </p:nvSpPr>
        <p:spPr>
          <a:xfrm rot="16200000">
            <a:off x="657950" y="3037706"/>
            <a:ext cx="1736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PROJELER</a:t>
            </a:r>
          </a:p>
        </p:txBody>
      </p:sp>
      <p:sp>
        <p:nvSpPr>
          <p:cNvPr id="29" name="Dikdörtgen 28">
            <a:extLst>
              <a:ext uri="{FF2B5EF4-FFF2-40B4-BE49-F238E27FC236}">
                <a16:creationId xmlns:a16="http://schemas.microsoft.com/office/drawing/2014/main" id="{6EC7BD6B-7207-4450-8502-20A13A381F54}"/>
              </a:ext>
            </a:extLst>
          </p:cNvPr>
          <p:cNvSpPr/>
          <p:nvPr/>
        </p:nvSpPr>
        <p:spPr>
          <a:xfrm>
            <a:off x="-10930376" y="12077"/>
            <a:ext cx="12192000" cy="6916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0" name="Serbest Form: Şekil 29">
            <a:extLst>
              <a:ext uri="{FF2B5EF4-FFF2-40B4-BE49-F238E27FC236}">
                <a16:creationId xmlns:a16="http://schemas.microsoft.com/office/drawing/2014/main" id="{0CDF52FB-926E-4F17-9FBD-DFDACE44FDF3}"/>
              </a:ext>
            </a:extLst>
          </p:cNvPr>
          <p:cNvSpPr/>
          <p:nvPr/>
        </p:nvSpPr>
        <p:spPr>
          <a:xfrm>
            <a:off x="400423" y="2433180"/>
            <a:ext cx="864096" cy="173636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31" name="Metin kutusu 30">
            <a:hlinkClick r:id="rId5" action="ppaction://hlinksldjump"/>
            <a:extLst>
              <a:ext uri="{FF2B5EF4-FFF2-40B4-BE49-F238E27FC236}">
                <a16:creationId xmlns:a16="http://schemas.microsoft.com/office/drawing/2014/main" id="{D0F244AE-8EA9-4EA5-A5AC-6FD574D7DC4C}"/>
              </a:ext>
            </a:extLst>
          </p:cNvPr>
          <p:cNvSpPr txBox="1"/>
          <p:nvPr/>
        </p:nvSpPr>
        <p:spPr>
          <a:xfrm rot="16200000">
            <a:off x="353732" y="3069921"/>
            <a:ext cx="1478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solidFill>
                  <a:schemeClr val="bg1"/>
                </a:solidFill>
              </a:rPr>
              <a:t>BAŞVURU</a:t>
            </a:r>
          </a:p>
        </p:txBody>
      </p:sp>
      <p:pic>
        <p:nvPicPr>
          <p:cNvPr id="37" name="Resim 36">
            <a:extLst>
              <a:ext uri="{FF2B5EF4-FFF2-40B4-BE49-F238E27FC236}">
                <a16:creationId xmlns:a16="http://schemas.microsoft.com/office/drawing/2014/main" id="{BA9761D2-C92F-4315-AE31-3DB1F95FDE7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302" y="137131"/>
            <a:ext cx="1629843" cy="885347"/>
          </a:xfrm>
          <a:prstGeom prst="rect">
            <a:avLst/>
          </a:prstGeom>
        </p:spPr>
      </p:pic>
      <p:pic>
        <p:nvPicPr>
          <p:cNvPr id="38" name="Resim 37">
            <a:extLst>
              <a:ext uri="{FF2B5EF4-FFF2-40B4-BE49-F238E27FC236}">
                <a16:creationId xmlns:a16="http://schemas.microsoft.com/office/drawing/2014/main" id="{BA8C85F9-9598-4413-A5E2-90B823BD71E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00" y="-93562"/>
            <a:ext cx="1224991" cy="1224991"/>
          </a:xfrm>
          <a:prstGeom prst="rect">
            <a:avLst/>
          </a:prstGeom>
        </p:spPr>
      </p:pic>
      <p:cxnSp>
        <p:nvCxnSpPr>
          <p:cNvPr id="39" name="Düz Bağlayıcı 38">
            <a:extLst>
              <a:ext uri="{FF2B5EF4-FFF2-40B4-BE49-F238E27FC236}">
                <a16:creationId xmlns:a16="http://schemas.microsoft.com/office/drawing/2014/main" id="{8874B935-C1F9-479A-96FC-3DE7CDA209FB}"/>
              </a:ext>
            </a:extLst>
          </p:cNvPr>
          <p:cNvCxnSpPr>
            <a:cxnSpLocks/>
          </p:cNvCxnSpPr>
          <p:nvPr/>
        </p:nvCxnSpPr>
        <p:spPr>
          <a:xfrm>
            <a:off x="2660878" y="1131429"/>
            <a:ext cx="86760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Resim 35">
            <a:extLst>
              <a:ext uri="{FF2B5EF4-FFF2-40B4-BE49-F238E27FC236}">
                <a16:creationId xmlns:a16="http://schemas.microsoft.com/office/drawing/2014/main" id="{28A0C91C-7754-4C83-942E-769859256C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483" y="6753884"/>
            <a:ext cx="9662798" cy="202037"/>
          </a:xfrm>
          <a:prstGeom prst="rect">
            <a:avLst/>
          </a:prstGeom>
        </p:spPr>
      </p:pic>
      <p:grpSp>
        <p:nvGrpSpPr>
          <p:cNvPr id="77" name="Grup 76">
            <a:extLst>
              <a:ext uri="{FF2B5EF4-FFF2-40B4-BE49-F238E27FC236}">
                <a16:creationId xmlns:a16="http://schemas.microsoft.com/office/drawing/2014/main" id="{9742C364-FABF-4846-9597-AB528B1345E7}"/>
              </a:ext>
            </a:extLst>
          </p:cNvPr>
          <p:cNvGrpSpPr/>
          <p:nvPr/>
        </p:nvGrpSpPr>
        <p:grpSpPr>
          <a:xfrm>
            <a:off x="3626325" y="1686254"/>
            <a:ext cx="2029498" cy="4163724"/>
            <a:chOff x="4048890" y="1528979"/>
            <a:chExt cx="2029498" cy="4163724"/>
          </a:xfrm>
        </p:grpSpPr>
        <p:sp>
          <p:nvSpPr>
            <p:cNvPr id="48" name="Serbest Form: Şekil 47">
              <a:extLst>
                <a:ext uri="{FF2B5EF4-FFF2-40B4-BE49-F238E27FC236}">
                  <a16:creationId xmlns:a16="http://schemas.microsoft.com/office/drawing/2014/main" id="{DCC44A82-08FC-412F-8C4E-5A6D81C7F366}"/>
                </a:ext>
              </a:extLst>
            </p:cNvPr>
            <p:cNvSpPr/>
            <p:nvPr/>
          </p:nvSpPr>
          <p:spPr>
            <a:xfrm>
              <a:off x="4048890" y="1528979"/>
              <a:ext cx="1959078" cy="4163724"/>
            </a:xfrm>
            <a:custGeom>
              <a:avLst/>
              <a:gdLst>
                <a:gd name="connsiteX0" fmla="*/ 0 w 1959078"/>
                <a:gd name="connsiteY0" fmla="*/ 0 h 4163724"/>
                <a:gd name="connsiteX1" fmla="*/ 102341 w 1959078"/>
                <a:gd name="connsiteY1" fmla="*/ 5216 h 4163724"/>
                <a:gd name="connsiteX2" fmla="*/ 1959078 w 1959078"/>
                <a:gd name="connsiteY2" fmla="*/ 2081862 h 4163724"/>
                <a:gd name="connsiteX3" fmla="*/ 102341 w 1959078"/>
                <a:gd name="connsiteY3" fmla="*/ 4158508 h 4163724"/>
                <a:gd name="connsiteX4" fmla="*/ 0 w 1959078"/>
                <a:gd name="connsiteY4" fmla="*/ 4163724 h 4163724"/>
                <a:gd name="connsiteX5" fmla="*/ 0 w 1959078"/>
                <a:gd name="connsiteY5" fmla="*/ 4076206 h 4163724"/>
                <a:gd name="connsiteX6" fmla="*/ 109447 w 1959078"/>
                <a:gd name="connsiteY6" fmla="*/ 4070517 h 4163724"/>
                <a:gd name="connsiteX7" fmla="*/ 1854748 w 1959078"/>
                <a:gd name="connsiteY7" fmla="*/ 2079588 h 4163724"/>
                <a:gd name="connsiteX8" fmla="*/ 109447 w 1959078"/>
                <a:gd name="connsiteY8" fmla="*/ 88659 h 4163724"/>
                <a:gd name="connsiteX9" fmla="*/ 0 w 1959078"/>
                <a:gd name="connsiteY9" fmla="*/ 82970 h 416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59078" h="4163724">
                  <a:moveTo>
                    <a:pt x="0" y="0"/>
                  </a:moveTo>
                  <a:lnTo>
                    <a:pt x="102341" y="5216"/>
                  </a:lnTo>
                  <a:cubicBezTo>
                    <a:pt x="1145243" y="112113"/>
                    <a:pt x="1959078" y="1001063"/>
                    <a:pt x="1959078" y="2081862"/>
                  </a:cubicBezTo>
                  <a:cubicBezTo>
                    <a:pt x="1959078" y="3162661"/>
                    <a:pt x="1145243" y="4051611"/>
                    <a:pt x="102341" y="4158508"/>
                  </a:cubicBezTo>
                  <a:lnTo>
                    <a:pt x="0" y="4163724"/>
                  </a:lnTo>
                  <a:lnTo>
                    <a:pt x="0" y="4076206"/>
                  </a:lnTo>
                  <a:lnTo>
                    <a:pt x="109447" y="4070517"/>
                  </a:lnTo>
                  <a:cubicBezTo>
                    <a:pt x="1089757" y="3968032"/>
                    <a:pt x="1854748" y="3115775"/>
                    <a:pt x="1854748" y="2079588"/>
                  </a:cubicBezTo>
                  <a:cubicBezTo>
                    <a:pt x="1854748" y="1043401"/>
                    <a:pt x="1089757" y="191144"/>
                    <a:pt x="109447" y="88659"/>
                  </a:cubicBezTo>
                  <a:lnTo>
                    <a:pt x="0" y="82970"/>
                  </a:lnTo>
                  <a:close/>
                </a:path>
              </a:pathLst>
            </a:custGeom>
            <a:gradFill>
              <a:gsLst>
                <a:gs pos="15000">
                  <a:srgbClr val="BFD5EF"/>
                </a:gs>
                <a:gs pos="100000">
                  <a:srgbClr val="558ED5"/>
                </a:gs>
                <a:gs pos="82000">
                  <a:srgbClr val="6FA0DB"/>
                </a:gs>
                <a:gs pos="59000">
                  <a:srgbClr val="87B0E1"/>
                </a:gs>
                <a:gs pos="36000">
                  <a:srgbClr val="9DBEE7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>
                <a:solidFill>
                  <a:schemeClr val="tx1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E738896-E10A-40CC-B5BC-837788D4AA50}"/>
                </a:ext>
              </a:extLst>
            </p:cNvPr>
            <p:cNvSpPr/>
            <p:nvPr/>
          </p:nvSpPr>
          <p:spPr>
            <a:xfrm>
              <a:off x="4626135" y="1591702"/>
              <a:ext cx="326086" cy="336607"/>
            </a:xfrm>
            <a:prstGeom prst="ellipse">
              <a:avLst/>
            </a:prstGeom>
            <a:solidFill>
              <a:srgbClr val="BFD5EF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2CCEEE5D-1E9D-4BCF-9EC2-739793EF4DE5}"/>
                </a:ext>
              </a:extLst>
            </p:cNvPr>
            <p:cNvSpPr/>
            <p:nvPr/>
          </p:nvSpPr>
          <p:spPr>
            <a:xfrm>
              <a:off x="5514609" y="2512399"/>
              <a:ext cx="326086" cy="336607"/>
            </a:xfrm>
            <a:prstGeom prst="ellipse">
              <a:avLst/>
            </a:prstGeom>
            <a:solidFill>
              <a:srgbClr val="9DBEE7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6CAD049A-6D4A-4C6E-8A3D-D0E7EEC14D94}"/>
                </a:ext>
              </a:extLst>
            </p:cNvPr>
            <p:cNvSpPr/>
            <p:nvPr/>
          </p:nvSpPr>
          <p:spPr>
            <a:xfrm>
              <a:off x="5752302" y="3698667"/>
              <a:ext cx="326086" cy="336607"/>
            </a:xfrm>
            <a:prstGeom prst="ellipse">
              <a:avLst/>
            </a:prstGeom>
            <a:solidFill>
              <a:srgbClr val="87B0E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701D2FF3-8873-40A1-848E-A4A09116CCBA}"/>
                </a:ext>
              </a:extLst>
            </p:cNvPr>
            <p:cNvSpPr/>
            <p:nvPr/>
          </p:nvSpPr>
          <p:spPr>
            <a:xfrm>
              <a:off x="5121362" y="4918414"/>
              <a:ext cx="326086" cy="336607"/>
            </a:xfrm>
            <a:prstGeom prst="ellipse">
              <a:avLst/>
            </a:prstGeom>
            <a:solidFill>
              <a:srgbClr val="6FA0DB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71" name="Oval 70">
            <a:extLst>
              <a:ext uri="{FF2B5EF4-FFF2-40B4-BE49-F238E27FC236}">
                <a16:creationId xmlns:a16="http://schemas.microsoft.com/office/drawing/2014/main" id="{528F6003-0A69-417A-9733-76F8D3546236}"/>
              </a:ext>
            </a:extLst>
          </p:cNvPr>
          <p:cNvSpPr/>
          <p:nvPr/>
        </p:nvSpPr>
        <p:spPr>
          <a:xfrm>
            <a:off x="2340183" y="2217710"/>
            <a:ext cx="2764053" cy="280187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chemeClr val="tx1">
                <a:alpha val="2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2023</a:t>
            </a:r>
          </a:p>
          <a:p>
            <a:pPr algn="ctr"/>
            <a:r>
              <a:rPr lang="tr-T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SOGEP ÖNCELİK ALANLARI</a:t>
            </a:r>
          </a:p>
        </p:txBody>
      </p:sp>
      <p:grpSp>
        <p:nvGrpSpPr>
          <p:cNvPr id="126" name="Grup 125">
            <a:extLst>
              <a:ext uri="{FF2B5EF4-FFF2-40B4-BE49-F238E27FC236}">
                <a16:creationId xmlns:a16="http://schemas.microsoft.com/office/drawing/2014/main" id="{BA4BBE5D-4BA3-4938-8620-D4AC48678637}"/>
              </a:ext>
            </a:extLst>
          </p:cNvPr>
          <p:cNvGrpSpPr/>
          <p:nvPr/>
        </p:nvGrpSpPr>
        <p:grpSpPr>
          <a:xfrm>
            <a:off x="4529656" y="1531146"/>
            <a:ext cx="5485845" cy="707886"/>
            <a:chOff x="4529656" y="1333922"/>
            <a:chExt cx="5485845" cy="707886"/>
          </a:xfrm>
        </p:grpSpPr>
        <p:grpSp>
          <p:nvGrpSpPr>
            <p:cNvPr id="96" name="Grup 95">
              <a:extLst>
                <a:ext uri="{FF2B5EF4-FFF2-40B4-BE49-F238E27FC236}">
                  <a16:creationId xmlns:a16="http://schemas.microsoft.com/office/drawing/2014/main" id="{24D453B5-D4D0-4B91-B5EC-2027360BCDFF}"/>
                </a:ext>
              </a:extLst>
            </p:cNvPr>
            <p:cNvGrpSpPr/>
            <p:nvPr/>
          </p:nvGrpSpPr>
          <p:grpSpPr>
            <a:xfrm>
              <a:off x="4529656" y="1333922"/>
              <a:ext cx="5485845" cy="707886"/>
              <a:chOff x="4529656" y="1333922"/>
              <a:chExt cx="5485845" cy="707886"/>
            </a:xfrm>
          </p:grpSpPr>
          <p:grpSp>
            <p:nvGrpSpPr>
              <p:cNvPr id="78" name="Grup 77">
                <a:extLst>
                  <a:ext uri="{FF2B5EF4-FFF2-40B4-BE49-F238E27FC236}">
                    <a16:creationId xmlns:a16="http://schemas.microsoft.com/office/drawing/2014/main" id="{D0368445-6FFA-4434-A245-EBA3785D443F}"/>
                  </a:ext>
                </a:extLst>
              </p:cNvPr>
              <p:cNvGrpSpPr/>
              <p:nvPr/>
            </p:nvGrpSpPr>
            <p:grpSpPr>
              <a:xfrm>
                <a:off x="4529656" y="1338244"/>
                <a:ext cx="5485845" cy="673213"/>
                <a:chOff x="4529656" y="1339239"/>
                <a:chExt cx="5485845" cy="673213"/>
              </a:xfrm>
            </p:grpSpPr>
            <p:sp>
              <p:nvSpPr>
                <p:cNvPr id="2" name="Dikdörtgen: Köşeleri Yuvarlatılmış 1">
                  <a:extLst>
                    <a:ext uri="{FF2B5EF4-FFF2-40B4-BE49-F238E27FC236}">
                      <a16:creationId xmlns:a16="http://schemas.microsoft.com/office/drawing/2014/main" id="{D4670606-EC80-41D7-82F7-B99D8EF4AA46}"/>
                    </a:ext>
                  </a:extLst>
                </p:cNvPr>
                <p:cNvSpPr/>
                <p:nvPr/>
              </p:nvSpPr>
              <p:spPr>
                <a:xfrm>
                  <a:off x="6093023" y="1339239"/>
                  <a:ext cx="3922478" cy="67321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BFD5EF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dirty="0"/>
                </a:p>
              </p:txBody>
            </p:sp>
            <p:cxnSp>
              <p:nvCxnSpPr>
                <p:cNvPr id="13" name="Düz Bağlayıcı 12">
                  <a:extLst>
                    <a:ext uri="{FF2B5EF4-FFF2-40B4-BE49-F238E27FC236}">
                      <a16:creationId xmlns:a16="http://schemas.microsoft.com/office/drawing/2014/main" id="{A0CE3A8C-BF21-40D5-9F19-3C48357C5E45}"/>
                    </a:ext>
                  </a:extLst>
                </p:cNvPr>
                <p:cNvCxnSpPr>
                  <a:cxnSpLocks/>
                  <a:stCxn id="2" idx="1"/>
                  <a:endCxn id="6" idx="6"/>
                </p:cNvCxnSpPr>
                <p:nvPr/>
              </p:nvCxnSpPr>
              <p:spPr>
                <a:xfrm flipH="1">
                  <a:off x="4529656" y="1675846"/>
                  <a:ext cx="1563367" cy="45206"/>
                </a:xfrm>
                <a:prstGeom prst="line">
                  <a:avLst/>
                </a:prstGeom>
                <a:ln w="12700">
                  <a:solidFill>
                    <a:srgbClr val="BFD5E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87B9C53E-0F41-4639-8A30-CF347F18566E}"/>
                    </a:ext>
                  </a:extLst>
                </p:cNvPr>
                <p:cNvSpPr/>
                <p:nvPr/>
              </p:nvSpPr>
              <p:spPr>
                <a:xfrm>
                  <a:off x="6161723" y="1368819"/>
                  <a:ext cx="601969" cy="603612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/>
                </a:p>
              </p:txBody>
            </p:sp>
          </p:grpSp>
          <p:sp>
            <p:nvSpPr>
              <p:cNvPr id="88" name="Metin kutusu 87">
                <a:extLst>
                  <a:ext uri="{FF2B5EF4-FFF2-40B4-BE49-F238E27FC236}">
                    <a16:creationId xmlns:a16="http://schemas.microsoft.com/office/drawing/2014/main" id="{C77F003D-62D8-4231-923C-B7458331339B}"/>
                  </a:ext>
                </a:extLst>
              </p:cNvPr>
              <p:cNvSpPr txBox="1"/>
              <p:nvPr/>
            </p:nvSpPr>
            <p:spPr>
              <a:xfrm>
                <a:off x="6755734" y="1333922"/>
                <a:ext cx="2966943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r-TR" sz="2000" i="0" dirty="0">
                    <a:effectLst/>
                  </a:rPr>
                  <a:t>İstihdam E</a:t>
                </a:r>
                <a:r>
                  <a:rPr lang="tr-TR" sz="2000" dirty="0"/>
                  <a:t>dilebilirliği Arttırmak</a:t>
                </a:r>
                <a:endParaRPr lang="tr-TR" sz="1600" dirty="0">
                  <a:ea typeface="Verdana" panose="020B0604030504040204" pitchFamily="34" charset="0"/>
                </a:endParaRPr>
              </a:p>
            </p:txBody>
          </p:sp>
        </p:grpSp>
        <p:pic>
          <p:nvPicPr>
            <p:cNvPr id="117" name="Resim 116">
              <a:extLst>
                <a:ext uri="{FF2B5EF4-FFF2-40B4-BE49-F238E27FC236}">
                  <a16:creationId xmlns:a16="http://schemas.microsoft.com/office/drawing/2014/main" id="{D2118ADB-42D3-41F2-A67A-63519E92D9A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6978" y="1409667"/>
              <a:ext cx="459086" cy="459086"/>
            </a:xfrm>
            <a:prstGeom prst="rect">
              <a:avLst/>
            </a:prstGeom>
          </p:spPr>
        </p:pic>
      </p:grpSp>
      <p:grpSp>
        <p:nvGrpSpPr>
          <p:cNvPr id="127" name="Grup 126">
            <a:extLst>
              <a:ext uri="{FF2B5EF4-FFF2-40B4-BE49-F238E27FC236}">
                <a16:creationId xmlns:a16="http://schemas.microsoft.com/office/drawing/2014/main" id="{E95D7E37-FE12-49FC-8EF3-F9C2B42FC6D0}"/>
              </a:ext>
            </a:extLst>
          </p:cNvPr>
          <p:cNvGrpSpPr/>
          <p:nvPr/>
        </p:nvGrpSpPr>
        <p:grpSpPr>
          <a:xfrm>
            <a:off x="5418130" y="2494620"/>
            <a:ext cx="5116911" cy="673213"/>
            <a:chOff x="5354138" y="2183459"/>
            <a:chExt cx="5116911" cy="673213"/>
          </a:xfrm>
        </p:grpSpPr>
        <p:grpSp>
          <p:nvGrpSpPr>
            <p:cNvPr id="97" name="Grup 96">
              <a:extLst>
                <a:ext uri="{FF2B5EF4-FFF2-40B4-BE49-F238E27FC236}">
                  <a16:creationId xmlns:a16="http://schemas.microsoft.com/office/drawing/2014/main" id="{53BA33C0-1AC3-477E-BB5E-449AD39C5E31}"/>
                </a:ext>
              </a:extLst>
            </p:cNvPr>
            <p:cNvGrpSpPr/>
            <p:nvPr/>
          </p:nvGrpSpPr>
          <p:grpSpPr>
            <a:xfrm>
              <a:off x="5354138" y="2183459"/>
              <a:ext cx="5116911" cy="673213"/>
              <a:chOff x="5344203" y="2176107"/>
              <a:chExt cx="4829915" cy="673213"/>
            </a:xfrm>
          </p:grpSpPr>
          <p:grpSp>
            <p:nvGrpSpPr>
              <p:cNvPr id="79" name="Grup 78">
                <a:extLst>
                  <a:ext uri="{FF2B5EF4-FFF2-40B4-BE49-F238E27FC236}">
                    <a16:creationId xmlns:a16="http://schemas.microsoft.com/office/drawing/2014/main" id="{C61EB651-C040-4DD5-BFC1-D48F4F63CDFF}"/>
                  </a:ext>
                </a:extLst>
              </p:cNvPr>
              <p:cNvGrpSpPr/>
              <p:nvPr/>
            </p:nvGrpSpPr>
            <p:grpSpPr>
              <a:xfrm>
                <a:off x="5344203" y="2176107"/>
                <a:ext cx="4829915" cy="673213"/>
                <a:chOff x="5845142" y="2177102"/>
                <a:chExt cx="4829915" cy="673213"/>
              </a:xfrm>
            </p:grpSpPr>
            <p:sp>
              <p:nvSpPr>
                <p:cNvPr id="42" name="Dikdörtgen: Köşeleri Yuvarlatılmış 41">
                  <a:extLst>
                    <a:ext uri="{FF2B5EF4-FFF2-40B4-BE49-F238E27FC236}">
                      <a16:creationId xmlns:a16="http://schemas.microsoft.com/office/drawing/2014/main" id="{812EF6D4-C268-4DF0-8533-BCA52905356F}"/>
                    </a:ext>
                  </a:extLst>
                </p:cNvPr>
                <p:cNvSpPr/>
                <p:nvPr/>
              </p:nvSpPr>
              <p:spPr>
                <a:xfrm>
                  <a:off x="6752579" y="2177102"/>
                  <a:ext cx="3922478" cy="67321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9DBEE7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dirty="0"/>
                </a:p>
              </p:txBody>
            </p:sp>
            <p:cxnSp>
              <p:nvCxnSpPr>
                <p:cNvPr id="56" name="Düz Bağlayıcı 55">
                  <a:extLst>
                    <a:ext uri="{FF2B5EF4-FFF2-40B4-BE49-F238E27FC236}">
                      <a16:creationId xmlns:a16="http://schemas.microsoft.com/office/drawing/2014/main" id="{3B6EF840-436C-4F80-A91C-D51736A4E2F3}"/>
                    </a:ext>
                  </a:extLst>
                </p:cNvPr>
                <p:cNvCxnSpPr>
                  <a:cxnSpLocks/>
                  <a:stCxn id="42" idx="1"/>
                  <a:endCxn id="49" idx="6"/>
                </p:cNvCxnSpPr>
                <p:nvPr/>
              </p:nvCxnSpPr>
              <p:spPr>
                <a:xfrm flipH="1">
                  <a:off x="5845142" y="2513709"/>
                  <a:ext cx="907438" cy="6751"/>
                </a:xfrm>
                <a:prstGeom prst="line">
                  <a:avLst/>
                </a:prstGeom>
                <a:ln w="12700">
                  <a:solidFill>
                    <a:srgbClr val="87B0E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4B75E484-3242-4589-9186-8A1CE349AB85}"/>
                    </a:ext>
                  </a:extLst>
                </p:cNvPr>
                <p:cNvSpPr/>
                <p:nvPr/>
              </p:nvSpPr>
              <p:spPr>
                <a:xfrm>
                  <a:off x="6794221" y="2238751"/>
                  <a:ext cx="544503" cy="56341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/>
                </a:p>
              </p:txBody>
            </p:sp>
          </p:grpSp>
          <p:sp>
            <p:nvSpPr>
              <p:cNvPr id="90" name="Metin kutusu 89">
                <a:extLst>
                  <a:ext uri="{FF2B5EF4-FFF2-40B4-BE49-F238E27FC236}">
                    <a16:creationId xmlns:a16="http://schemas.microsoft.com/office/drawing/2014/main" id="{0F58E5FC-6B56-4AFA-944A-71D78331C9B6}"/>
                  </a:ext>
                </a:extLst>
              </p:cNvPr>
              <p:cNvSpPr txBox="1"/>
              <p:nvPr/>
            </p:nvSpPr>
            <p:spPr>
              <a:xfrm>
                <a:off x="6602785" y="2269802"/>
                <a:ext cx="3443426" cy="4070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07000"/>
                  </a:lnSpc>
                  <a:spcBef>
                    <a:spcPts val="200"/>
                  </a:spcBef>
                </a:pPr>
                <a:r>
                  <a:rPr lang="tr-TR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tr-TR" sz="20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Sosyal Girişimcilik ve Yenilikçilik</a:t>
                </a:r>
                <a:endParaRPr lang="tr-TR" sz="18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19" name="Resim 118">
              <a:extLst>
                <a:ext uri="{FF2B5EF4-FFF2-40B4-BE49-F238E27FC236}">
                  <a16:creationId xmlns:a16="http://schemas.microsoft.com/office/drawing/2014/main" id="{7F33C76F-17A0-4F1B-B455-88CB357FA01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409818" y="2260214"/>
              <a:ext cx="492523" cy="492523"/>
            </a:xfrm>
            <a:prstGeom prst="rect">
              <a:avLst/>
            </a:prstGeom>
          </p:spPr>
        </p:pic>
      </p:grpSp>
      <p:sp>
        <p:nvSpPr>
          <p:cNvPr id="82" name="Metin kutusu 81">
            <a:extLst>
              <a:ext uri="{FF2B5EF4-FFF2-40B4-BE49-F238E27FC236}">
                <a16:creationId xmlns:a16="http://schemas.microsoft.com/office/drawing/2014/main" id="{5353B197-7576-4007-9F3D-4F3E9C6A1F74}"/>
              </a:ext>
            </a:extLst>
          </p:cNvPr>
          <p:cNvSpPr txBox="1"/>
          <p:nvPr/>
        </p:nvSpPr>
        <p:spPr>
          <a:xfrm>
            <a:off x="4269657" y="211314"/>
            <a:ext cx="5892837" cy="856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173355" indent="-6350" algn="ctr">
              <a:lnSpc>
                <a:spcPct val="107000"/>
              </a:lnSpc>
              <a:spcAft>
                <a:spcPts val="1220"/>
              </a:spcAft>
            </a:pPr>
            <a:r>
              <a:rPr lang="tr-T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Sosyal Gelişmeyi Destekleme Programı (</a:t>
            </a: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SOGEP</a:t>
            </a:r>
            <a:r>
              <a:rPr lang="tr-T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14" name="Grup 13">
            <a:extLst>
              <a:ext uri="{FF2B5EF4-FFF2-40B4-BE49-F238E27FC236}">
                <a16:creationId xmlns:a16="http://schemas.microsoft.com/office/drawing/2014/main" id="{607F557D-BE47-45B2-8617-521FA9F1BF58}"/>
              </a:ext>
            </a:extLst>
          </p:cNvPr>
          <p:cNvGrpSpPr/>
          <p:nvPr/>
        </p:nvGrpSpPr>
        <p:grpSpPr>
          <a:xfrm>
            <a:off x="5627964" y="3663518"/>
            <a:ext cx="5249404" cy="733312"/>
            <a:chOff x="5696352" y="3389349"/>
            <a:chExt cx="5249404" cy="733312"/>
          </a:xfrm>
        </p:grpSpPr>
        <p:grpSp>
          <p:nvGrpSpPr>
            <p:cNvPr id="98" name="Grup 97">
              <a:extLst>
                <a:ext uri="{FF2B5EF4-FFF2-40B4-BE49-F238E27FC236}">
                  <a16:creationId xmlns:a16="http://schemas.microsoft.com/office/drawing/2014/main" id="{1387B0F8-A2B6-4443-B075-0F3F875BC1D7}"/>
                </a:ext>
              </a:extLst>
            </p:cNvPr>
            <p:cNvGrpSpPr/>
            <p:nvPr/>
          </p:nvGrpSpPr>
          <p:grpSpPr>
            <a:xfrm>
              <a:off x="5696352" y="3389349"/>
              <a:ext cx="5249404" cy="733312"/>
              <a:chOff x="5696355" y="3192125"/>
              <a:chExt cx="5249404" cy="673213"/>
            </a:xfrm>
          </p:grpSpPr>
          <p:grpSp>
            <p:nvGrpSpPr>
              <p:cNvPr id="80" name="Grup 79">
                <a:extLst>
                  <a:ext uri="{FF2B5EF4-FFF2-40B4-BE49-F238E27FC236}">
                    <a16:creationId xmlns:a16="http://schemas.microsoft.com/office/drawing/2014/main" id="{AB2F6AAE-08A4-4EE2-B777-B22B0AB55267}"/>
                  </a:ext>
                </a:extLst>
              </p:cNvPr>
              <p:cNvGrpSpPr/>
              <p:nvPr/>
            </p:nvGrpSpPr>
            <p:grpSpPr>
              <a:xfrm>
                <a:off x="5696355" y="3192125"/>
                <a:ext cx="5249404" cy="673213"/>
                <a:chOff x="6087554" y="3193120"/>
                <a:chExt cx="4833837" cy="673213"/>
              </a:xfrm>
            </p:grpSpPr>
            <p:sp>
              <p:nvSpPr>
                <p:cNvPr id="43" name="Dikdörtgen: Köşeleri Yuvarlatılmış 42">
                  <a:extLst>
                    <a:ext uri="{FF2B5EF4-FFF2-40B4-BE49-F238E27FC236}">
                      <a16:creationId xmlns:a16="http://schemas.microsoft.com/office/drawing/2014/main" id="{EF1F002C-DC92-42C6-ACA5-D5CBD9A65327}"/>
                    </a:ext>
                  </a:extLst>
                </p:cNvPr>
                <p:cNvSpPr/>
                <p:nvPr/>
              </p:nvSpPr>
              <p:spPr>
                <a:xfrm>
                  <a:off x="6998913" y="3193120"/>
                  <a:ext cx="3922478" cy="67321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7B0E1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dirty="0"/>
                </a:p>
              </p:txBody>
            </p:sp>
            <p:cxnSp>
              <p:nvCxnSpPr>
                <p:cNvPr id="60" name="Düz Bağlayıcı 59">
                  <a:extLst>
                    <a:ext uri="{FF2B5EF4-FFF2-40B4-BE49-F238E27FC236}">
                      <a16:creationId xmlns:a16="http://schemas.microsoft.com/office/drawing/2014/main" id="{DA4D386A-C7ED-44E0-9002-BDE0A5774445}"/>
                    </a:ext>
                  </a:extLst>
                </p:cNvPr>
                <p:cNvCxnSpPr>
                  <a:cxnSpLocks/>
                  <a:stCxn id="43" idx="1"/>
                  <a:endCxn id="50" idx="6"/>
                </p:cNvCxnSpPr>
                <p:nvPr/>
              </p:nvCxnSpPr>
              <p:spPr>
                <a:xfrm flipH="1">
                  <a:off x="6087554" y="3529727"/>
                  <a:ext cx="911359" cy="11198"/>
                </a:xfrm>
                <a:prstGeom prst="line">
                  <a:avLst/>
                </a:prstGeom>
                <a:ln w="12700">
                  <a:solidFill>
                    <a:srgbClr val="6FA0D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7C35A3E6-E5EB-4B7E-AA42-E45A21F5C73B}"/>
                    </a:ext>
                  </a:extLst>
                </p:cNvPr>
                <p:cNvSpPr/>
                <p:nvPr/>
              </p:nvSpPr>
              <p:spPr>
                <a:xfrm>
                  <a:off x="7048894" y="3248017"/>
                  <a:ext cx="530296" cy="532471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/>
                </a:p>
              </p:txBody>
            </p:sp>
          </p:grpSp>
          <p:sp>
            <p:nvSpPr>
              <p:cNvPr id="94" name="Metin kutusu 93">
                <a:extLst>
                  <a:ext uri="{FF2B5EF4-FFF2-40B4-BE49-F238E27FC236}">
                    <a16:creationId xmlns:a16="http://schemas.microsoft.com/office/drawing/2014/main" id="{6A7A8D1F-76DD-4458-8C74-16081E571D6D}"/>
                  </a:ext>
                </a:extLst>
              </p:cNvPr>
              <p:cNvSpPr txBox="1"/>
              <p:nvPr/>
            </p:nvSpPr>
            <p:spPr>
              <a:xfrm>
                <a:off x="6848695" y="3300425"/>
                <a:ext cx="3820237" cy="4026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07000"/>
                  </a:lnSpc>
                  <a:spcBef>
                    <a:spcPts val="200"/>
                  </a:spcBef>
                </a:pPr>
                <a:r>
                  <a:rPr lang="tr-TR" sz="2200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Sosyal İçerme</a:t>
                </a:r>
              </a:p>
            </p:txBody>
          </p:sp>
        </p:grpSp>
        <p:pic>
          <p:nvPicPr>
            <p:cNvPr id="4" name="Resim 3">
              <a:extLst>
                <a:ext uri="{FF2B5EF4-FFF2-40B4-BE49-F238E27FC236}">
                  <a16:creationId xmlns:a16="http://schemas.microsoft.com/office/drawing/2014/main" id="{B83090FC-ED7F-4FBC-BF56-7D03C4D22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0759" y="3501939"/>
              <a:ext cx="451725" cy="451725"/>
            </a:xfrm>
            <a:prstGeom prst="rect">
              <a:avLst/>
            </a:prstGeom>
          </p:spPr>
        </p:pic>
      </p:grpSp>
      <p:grpSp>
        <p:nvGrpSpPr>
          <p:cNvPr id="15" name="Grup 14">
            <a:extLst>
              <a:ext uri="{FF2B5EF4-FFF2-40B4-BE49-F238E27FC236}">
                <a16:creationId xmlns:a16="http://schemas.microsoft.com/office/drawing/2014/main" id="{E370A411-CAB2-40A7-A9F8-841D3F1A000D}"/>
              </a:ext>
            </a:extLst>
          </p:cNvPr>
          <p:cNvGrpSpPr/>
          <p:nvPr/>
        </p:nvGrpSpPr>
        <p:grpSpPr>
          <a:xfrm>
            <a:off x="5024883" y="4886913"/>
            <a:ext cx="5662700" cy="673213"/>
            <a:chOff x="4939817" y="4452987"/>
            <a:chExt cx="5662700" cy="673213"/>
          </a:xfrm>
        </p:grpSpPr>
        <p:grpSp>
          <p:nvGrpSpPr>
            <p:cNvPr id="101" name="Grup 100">
              <a:extLst>
                <a:ext uri="{FF2B5EF4-FFF2-40B4-BE49-F238E27FC236}">
                  <a16:creationId xmlns:a16="http://schemas.microsoft.com/office/drawing/2014/main" id="{E83894CB-65F6-4EB4-9BC2-13C1D889FCFD}"/>
                </a:ext>
              </a:extLst>
            </p:cNvPr>
            <p:cNvGrpSpPr/>
            <p:nvPr/>
          </p:nvGrpSpPr>
          <p:grpSpPr>
            <a:xfrm>
              <a:off x="4939817" y="4452987"/>
              <a:ext cx="5662700" cy="673213"/>
              <a:chOff x="4939817" y="4255763"/>
              <a:chExt cx="5662700" cy="673213"/>
            </a:xfrm>
          </p:grpSpPr>
          <p:grpSp>
            <p:nvGrpSpPr>
              <p:cNvPr id="81" name="Grup 80">
                <a:extLst>
                  <a:ext uri="{FF2B5EF4-FFF2-40B4-BE49-F238E27FC236}">
                    <a16:creationId xmlns:a16="http://schemas.microsoft.com/office/drawing/2014/main" id="{00226CB9-5FBF-4CA8-BDA6-81235BF64C14}"/>
                  </a:ext>
                </a:extLst>
              </p:cNvPr>
              <p:cNvGrpSpPr/>
              <p:nvPr/>
            </p:nvGrpSpPr>
            <p:grpSpPr>
              <a:xfrm>
                <a:off x="4939817" y="4255763"/>
                <a:ext cx="5662700" cy="673213"/>
                <a:chOff x="4939817" y="4256758"/>
                <a:chExt cx="5662700" cy="673213"/>
              </a:xfrm>
            </p:grpSpPr>
            <p:sp>
              <p:nvSpPr>
                <p:cNvPr id="44" name="Dikdörtgen: Köşeleri Yuvarlatılmış 43">
                  <a:extLst>
                    <a:ext uri="{FF2B5EF4-FFF2-40B4-BE49-F238E27FC236}">
                      <a16:creationId xmlns:a16="http://schemas.microsoft.com/office/drawing/2014/main" id="{8FCD8C2E-959F-49D2-8D1D-1D985269EEB4}"/>
                    </a:ext>
                  </a:extLst>
                </p:cNvPr>
                <p:cNvSpPr/>
                <p:nvPr/>
              </p:nvSpPr>
              <p:spPr>
                <a:xfrm>
                  <a:off x="6680039" y="4256758"/>
                  <a:ext cx="3922478" cy="67321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6FA0DB"/>
                </a:solidFill>
                <a:ln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 dirty="0"/>
                </a:p>
              </p:txBody>
            </p:sp>
            <p:cxnSp>
              <p:nvCxnSpPr>
                <p:cNvPr id="63" name="Düz Bağlayıcı 62">
                  <a:extLst>
                    <a:ext uri="{FF2B5EF4-FFF2-40B4-BE49-F238E27FC236}">
                      <a16:creationId xmlns:a16="http://schemas.microsoft.com/office/drawing/2014/main" id="{AA650196-AECA-4287-B49A-058366C9CE36}"/>
                    </a:ext>
                  </a:extLst>
                </p:cNvPr>
                <p:cNvCxnSpPr>
                  <a:cxnSpLocks/>
                  <a:stCxn id="44" idx="1"/>
                  <a:endCxn id="51" idx="6"/>
                </p:cNvCxnSpPr>
                <p:nvPr/>
              </p:nvCxnSpPr>
              <p:spPr>
                <a:xfrm flipH="1">
                  <a:off x="4939817" y="4593365"/>
                  <a:ext cx="1740222" cy="20473"/>
                </a:xfrm>
                <a:prstGeom prst="line">
                  <a:avLst/>
                </a:prstGeom>
                <a:ln w="12700">
                  <a:solidFill>
                    <a:srgbClr val="558ED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4B8FFA14-27C5-402C-BD95-5D95FBD2AA90}"/>
                    </a:ext>
                  </a:extLst>
                </p:cNvPr>
                <p:cNvSpPr/>
                <p:nvPr/>
              </p:nvSpPr>
              <p:spPr>
                <a:xfrm>
                  <a:off x="6715837" y="4264034"/>
                  <a:ext cx="600392" cy="592292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/>
                </a:p>
              </p:txBody>
            </p:sp>
          </p:grpSp>
          <p:sp>
            <p:nvSpPr>
              <p:cNvPr id="100" name="Metin kutusu 99">
                <a:extLst>
                  <a:ext uri="{FF2B5EF4-FFF2-40B4-BE49-F238E27FC236}">
                    <a16:creationId xmlns:a16="http://schemas.microsoft.com/office/drawing/2014/main" id="{FBE5A311-3C64-47EF-8A98-E2858ED10EC2}"/>
                  </a:ext>
                </a:extLst>
              </p:cNvPr>
              <p:cNvSpPr txBox="1"/>
              <p:nvPr/>
            </p:nvSpPr>
            <p:spPr>
              <a:xfrm>
                <a:off x="6964965" y="4355667"/>
                <a:ext cx="3531753" cy="4070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07000"/>
                  </a:lnSpc>
                  <a:spcBef>
                    <a:spcPts val="200"/>
                  </a:spcBef>
                </a:pPr>
                <a:r>
                  <a:rPr lang="tr-TR" sz="2000" dirty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Sosyal Sorumluluk</a:t>
                </a:r>
              </a:p>
            </p:txBody>
          </p:sp>
        </p:grpSp>
        <p:pic>
          <p:nvPicPr>
            <p:cNvPr id="8" name="Resim 7">
              <a:extLst>
                <a:ext uri="{FF2B5EF4-FFF2-40B4-BE49-F238E27FC236}">
                  <a16:creationId xmlns:a16="http://schemas.microsoft.com/office/drawing/2014/main" id="{976BA985-C914-4EC7-8C90-67EAED079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6735" y="4509337"/>
              <a:ext cx="436793" cy="478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980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>
            <a:extLst>
              <a:ext uri="{FF2B5EF4-FFF2-40B4-BE49-F238E27FC236}">
                <a16:creationId xmlns:a16="http://schemas.microsoft.com/office/drawing/2014/main" id="{69C22182-D76A-4CCC-8D8D-9DACEEBDF6C0}"/>
              </a:ext>
            </a:extLst>
          </p:cNvPr>
          <p:cNvSpPr/>
          <p:nvPr/>
        </p:nvSpPr>
        <p:spPr>
          <a:xfrm>
            <a:off x="-96826" y="0"/>
            <a:ext cx="12288826" cy="6929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Serbest Form: Şekil 9">
            <a:hlinkClick r:id="rId2" action="ppaction://hlinksldjump"/>
            <a:extLst>
              <a:ext uri="{FF2B5EF4-FFF2-40B4-BE49-F238E27FC236}">
                <a16:creationId xmlns:a16="http://schemas.microsoft.com/office/drawing/2014/main" id="{A409593A-75CA-41C7-8220-14F70F86076B}"/>
              </a:ext>
            </a:extLst>
          </p:cNvPr>
          <p:cNvSpPr/>
          <p:nvPr/>
        </p:nvSpPr>
        <p:spPr>
          <a:xfrm>
            <a:off x="11338037" y="2416026"/>
            <a:ext cx="864096" cy="172819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11" name="Metin kutusu 10">
            <a:hlinkClick r:id="rId2" action="ppaction://hlinksldjump"/>
            <a:extLst>
              <a:ext uri="{FF2B5EF4-FFF2-40B4-BE49-F238E27FC236}">
                <a16:creationId xmlns:a16="http://schemas.microsoft.com/office/drawing/2014/main" id="{5477F462-04DF-4D63-8466-14968F80D921}"/>
              </a:ext>
            </a:extLst>
          </p:cNvPr>
          <p:cNvSpPr txBox="1"/>
          <p:nvPr/>
        </p:nvSpPr>
        <p:spPr>
          <a:xfrm rot="16200000">
            <a:off x="11424418" y="3018512"/>
            <a:ext cx="1214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GENEL</a:t>
            </a:r>
          </a:p>
        </p:txBody>
      </p:sp>
      <p:sp>
        <p:nvSpPr>
          <p:cNvPr id="20" name="Dikdörtgen 19">
            <a:extLst>
              <a:ext uri="{FF2B5EF4-FFF2-40B4-BE49-F238E27FC236}">
                <a16:creationId xmlns:a16="http://schemas.microsoft.com/office/drawing/2014/main" id="{CF5C43DD-F887-4368-9122-4388031B9215}"/>
              </a:ext>
            </a:extLst>
          </p:cNvPr>
          <p:cNvSpPr/>
          <p:nvPr/>
        </p:nvSpPr>
        <p:spPr>
          <a:xfrm>
            <a:off x="-382142" y="34320"/>
            <a:ext cx="12192000" cy="6929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1" name="Serbest Form: Şekil 20">
            <a:extLst>
              <a:ext uri="{FF2B5EF4-FFF2-40B4-BE49-F238E27FC236}">
                <a16:creationId xmlns:a16="http://schemas.microsoft.com/office/drawing/2014/main" id="{A78FA05C-EBFC-4683-8831-F158F9C0B7BC}"/>
              </a:ext>
            </a:extLst>
          </p:cNvPr>
          <p:cNvSpPr/>
          <p:nvPr/>
        </p:nvSpPr>
        <p:spPr>
          <a:xfrm>
            <a:off x="10945762" y="2416027"/>
            <a:ext cx="864096" cy="172819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22" name="Metin kutusu 21">
            <a:hlinkClick r:id="rId3" action="ppaction://hlinksldjump"/>
            <a:extLst>
              <a:ext uri="{FF2B5EF4-FFF2-40B4-BE49-F238E27FC236}">
                <a16:creationId xmlns:a16="http://schemas.microsoft.com/office/drawing/2014/main" id="{06D79CD8-BA8D-423B-9461-CB25A98E399D}"/>
              </a:ext>
            </a:extLst>
          </p:cNvPr>
          <p:cNvSpPr txBox="1"/>
          <p:nvPr/>
        </p:nvSpPr>
        <p:spPr>
          <a:xfrm rot="16200000">
            <a:off x="10923998" y="3000884"/>
            <a:ext cx="1471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ÖNCELİK</a:t>
            </a:r>
          </a:p>
        </p:txBody>
      </p:sp>
      <p:sp>
        <p:nvSpPr>
          <p:cNvPr id="24" name="Serbest Form: Şekil 23">
            <a:extLst>
              <a:ext uri="{FF2B5EF4-FFF2-40B4-BE49-F238E27FC236}">
                <a16:creationId xmlns:a16="http://schemas.microsoft.com/office/drawing/2014/main" id="{914EE8B9-85F0-48C2-AD71-40379ECDA6E3}"/>
              </a:ext>
            </a:extLst>
          </p:cNvPr>
          <p:cNvSpPr/>
          <p:nvPr/>
        </p:nvSpPr>
        <p:spPr>
          <a:xfrm>
            <a:off x="10533979" y="2390149"/>
            <a:ext cx="864096" cy="1739394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25" name="Metin kutusu 24">
            <a:hlinkClick r:id="rId4" action="ppaction://hlinksldjump"/>
            <a:extLst>
              <a:ext uri="{FF2B5EF4-FFF2-40B4-BE49-F238E27FC236}">
                <a16:creationId xmlns:a16="http://schemas.microsoft.com/office/drawing/2014/main" id="{6EF293AB-39B5-4F96-87A9-5C6350681ECD}"/>
              </a:ext>
            </a:extLst>
          </p:cNvPr>
          <p:cNvSpPr txBox="1"/>
          <p:nvPr/>
        </p:nvSpPr>
        <p:spPr>
          <a:xfrm rot="16200000">
            <a:off x="10344913" y="3032839"/>
            <a:ext cx="1739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PROJELER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6B024520-BE24-4F2B-B24D-709454D6822B}"/>
              </a:ext>
            </a:extLst>
          </p:cNvPr>
          <p:cNvSpPr/>
          <p:nvPr/>
        </p:nvSpPr>
        <p:spPr>
          <a:xfrm>
            <a:off x="-10505566" y="12077"/>
            <a:ext cx="12192000" cy="6916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7" name="Serbest Form: Şekil 26">
            <a:extLst>
              <a:ext uri="{FF2B5EF4-FFF2-40B4-BE49-F238E27FC236}">
                <a16:creationId xmlns:a16="http://schemas.microsoft.com/office/drawing/2014/main" id="{98A281FE-12C4-4510-830E-575FBDE7BF39}"/>
              </a:ext>
            </a:extLst>
          </p:cNvPr>
          <p:cNvSpPr/>
          <p:nvPr/>
        </p:nvSpPr>
        <p:spPr>
          <a:xfrm>
            <a:off x="832471" y="2431134"/>
            <a:ext cx="864096" cy="173636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28" name="Metin kutusu 27">
            <a:hlinkClick r:id="rId5" action="ppaction://hlinksldjump"/>
            <a:extLst>
              <a:ext uri="{FF2B5EF4-FFF2-40B4-BE49-F238E27FC236}">
                <a16:creationId xmlns:a16="http://schemas.microsoft.com/office/drawing/2014/main" id="{8BC2F7CA-9C71-4883-ADCD-5946091B1BB2}"/>
              </a:ext>
            </a:extLst>
          </p:cNvPr>
          <p:cNvSpPr txBox="1"/>
          <p:nvPr/>
        </p:nvSpPr>
        <p:spPr>
          <a:xfrm rot="16200000">
            <a:off x="657949" y="3037706"/>
            <a:ext cx="1736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PROJELER</a:t>
            </a:r>
          </a:p>
        </p:txBody>
      </p:sp>
      <p:sp>
        <p:nvSpPr>
          <p:cNvPr id="29" name="Dikdörtgen 28">
            <a:extLst>
              <a:ext uri="{FF2B5EF4-FFF2-40B4-BE49-F238E27FC236}">
                <a16:creationId xmlns:a16="http://schemas.microsoft.com/office/drawing/2014/main" id="{6EC7BD6B-7207-4450-8502-20A13A381F54}"/>
              </a:ext>
            </a:extLst>
          </p:cNvPr>
          <p:cNvSpPr/>
          <p:nvPr/>
        </p:nvSpPr>
        <p:spPr>
          <a:xfrm>
            <a:off x="-10930376" y="12077"/>
            <a:ext cx="12192000" cy="6916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0" name="Serbest Form: Şekil 29">
            <a:extLst>
              <a:ext uri="{FF2B5EF4-FFF2-40B4-BE49-F238E27FC236}">
                <a16:creationId xmlns:a16="http://schemas.microsoft.com/office/drawing/2014/main" id="{0CDF52FB-926E-4F17-9FBD-DFDACE44FDF3}"/>
              </a:ext>
            </a:extLst>
          </p:cNvPr>
          <p:cNvSpPr/>
          <p:nvPr/>
        </p:nvSpPr>
        <p:spPr>
          <a:xfrm>
            <a:off x="400423" y="2433180"/>
            <a:ext cx="864096" cy="173636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pic>
        <p:nvPicPr>
          <p:cNvPr id="39" name="Resim 38">
            <a:extLst>
              <a:ext uri="{FF2B5EF4-FFF2-40B4-BE49-F238E27FC236}">
                <a16:creationId xmlns:a16="http://schemas.microsoft.com/office/drawing/2014/main" id="{BAF1CD3F-BA90-487C-8CC1-2E4512981A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567" y="6775724"/>
            <a:ext cx="10118357" cy="196334"/>
          </a:xfrm>
          <a:prstGeom prst="rect">
            <a:avLst/>
          </a:prstGeom>
        </p:spPr>
      </p:pic>
      <p:sp>
        <p:nvSpPr>
          <p:cNvPr id="31" name="Metin kutusu 30">
            <a:hlinkClick r:id="rId7" action="ppaction://hlinksldjump"/>
            <a:extLst>
              <a:ext uri="{FF2B5EF4-FFF2-40B4-BE49-F238E27FC236}">
                <a16:creationId xmlns:a16="http://schemas.microsoft.com/office/drawing/2014/main" id="{D0F244AE-8EA9-4EA5-A5AC-6FD574D7DC4C}"/>
              </a:ext>
            </a:extLst>
          </p:cNvPr>
          <p:cNvSpPr txBox="1"/>
          <p:nvPr/>
        </p:nvSpPr>
        <p:spPr>
          <a:xfrm rot="16200000">
            <a:off x="353732" y="3069921"/>
            <a:ext cx="1478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solidFill>
                  <a:schemeClr val="bg1"/>
                </a:solidFill>
              </a:rPr>
              <a:t>BAŞVURU</a:t>
            </a:r>
          </a:p>
        </p:txBody>
      </p:sp>
      <p:pic>
        <p:nvPicPr>
          <p:cNvPr id="35" name="Resim 34">
            <a:extLst>
              <a:ext uri="{FF2B5EF4-FFF2-40B4-BE49-F238E27FC236}">
                <a16:creationId xmlns:a16="http://schemas.microsoft.com/office/drawing/2014/main" id="{7A8F62B8-8F83-4796-9F6A-41951C58035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487" y="196373"/>
            <a:ext cx="1629843" cy="885347"/>
          </a:xfrm>
          <a:prstGeom prst="rect">
            <a:avLst/>
          </a:prstGeom>
        </p:spPr>
      </p:pic>
      <p:pic>
        <p:nvPicPr>
          <p:cNvPr id="36" name="Resim 35">
            <a:extLst>
              <a:ext uri="{FF2B5EF4-FFF2-40B4-BE49-F238E27FC236}">
                <a16:creationId xmlns:a16="http://schemas.microsoft.com/office/drawing/2014/main" id="{44964A05-02BA-4A8B-8AF7-6271F297AEE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8585" y="-34320"/>
            <a:ext cx="1224991" cy="1224991"/>
          </a:xfrm>
          <a:prstGeom prst="rect">
            <a:avLst/>
          </a:prstGeom>
        </p:spPr>
      </p:pic>
      <p:cxnSp>
        <p:nvCxnSpPr>
          <p:cNvPr id="37" name="Düz Bağlayıcı 36">
            <a:extLst>
              <a:ext uri="{FF2B5EF4-FFF2-40B4-BE49-F238E27FC236}">
                <a16:creationId xmlns:a16="http://schemas.microsoft.com/office/drawing/2014/main" id="{74B1C9B4-2D6B-41B3-8952-FA24BB77D6AE}"/>
              </a:ext>
            </a:extLst>
          </p:cNvPr>
          <p:cNvCxnSpPr>
            <a:cxnSpLocks/>
          </p:cNvCxnSpPr>
          <p:nvPr/>
        </p:nvCxnSpPr>
        <p:spPr>
          <a:xfrm>
            <a:off x="2124152" y="1190671"/>
            <a:ext cx="86760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Metin kutusu 39">
            <a:extLst>
              <a:ext uri="{FF2B5EF4-FFF2-40B4-BE49-F238E27FC236}">
                <a16:creationId xmlns:a16="http://schemas.microsoft.com/office/drawing/2014/main" id="{393B53E8-E485-4C7C-AA94-A2B670338FE2}"/>
              </a:ext>
            </a:extLst>
          </p:cNvPr>
          <p:cNvSpPr txBox="1"/>
          <p:nvPr/>
        </p:nvSpPr>
        <p:spPr>
          <a:xfrm>
            <a:off x="3792587" y="248374"/>
            <a:ext cx="5892837" cy="856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173355" indent="-6350" algn="ctr">
              <a:lnSpc>
                <a:spcPct val="107000"/>
              </a:lnSpc>
              <a:spcAft>
                <a:spcPts val="1220"/>
              </a:spcAft>
            </a:pPr>
            <a:r>
              <a:rPr lang="tr-T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Sosyal Gelişmeyi Destekleme Programı (</a:t>
            </a: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SOGEP</a:t>
            </a:r>
            <a:r>
              <a:rPr lang="tr-T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12" name="Grup 11">
            <a:extLst>
              <a:ext uri="{FF2B5EF4-FFF2-40B4-BE49-F238E27FC236}">
                <a16:creationId xmlns:a16="http://schemas.microsoft.com/office/drawing/2014/main" id="{1BE1D360-2CE5-4247-926D-4283BE480AE2}"/>
              </a:ext>
            </a:extLst>
          </p:cNvPr>
          <p:cNvGrpSpPr/>
          <p:nvPr/>
        </p:nvGrpSpPr>
        <p:grpSpPr>
          <a:xfrm>
            <a:off x="1895775" y="1770251"/>
            <a:ext cx="4032448" cy="4740284"/>
            <a:chOff x="1895775" y="1770251"/>
            <a:chExt cx="4032448" cy="4740284"/>
          </a:xfrm>
        </p:grpSpPr>
        <p:sp>
          <p:nvSpPr>
            <p:cNvPr id="3" name="Metin kutusu 2">
              <a:extLst>
                <a:ext uri="{FF2B5EF4-FFF2-40B4-BE49-F238E27FC236}">
                  <a16:creationId xmlns:a16="http://schemas.microsoft.com/office/drawing/2014/main" id="{153C0E63-872E-46D1-B731-104A314B261F}"/>
                </a:ext>
              </a:extLst>
            </p:cNvPr>
            <p:cNvSpPr txBox="1"/>
            <p:nvPr/>
          </p:nvSpPr>
          <p:spPr>
            <a:xfrm>
              <a:off x="1954687" y="2013022"/>
              <a:ext cx="3912194" cy="4497513"/>
            </a:xfrm>
            <a:prstGeom prst="rect">
              <a:avLst/>
            </a:prstGeom>
            <a:noFill/>
            <a:ln w="28575">
              <a:solidFill>
                <a:srgbClr val="1061B3"/>
              </a:solidFill>
            </a:ln>
          </p:spPr>
          <p:txBody>
            <a:bodyPr vert="horz" wrap="square" rtlCol="0">
              <a:spAutoFit/>
            </a:bodyPr>
            <a:lstStyle/>
            <a:p>
              <a:pPr marL="342900" lvl="0" indent="-34290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tr-TR" sz="2000" dirty="0">
                  <a:solidFill>
                    <a:srgbClr val="000000"/>
                  </a:solidFill>
                </a:rPr>
                <a:t>Toplumun dezavantajlı kesimlerinin istihdama katılımının kolaylaştırılmasına ve mesleki bilgi ve becerilerinin geliştirilmesine,</a:t>
              </a:r>
            </a:p>
            <a:p>
              <a:pPr marL="342900" lvl="0" indent="-34290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tr-TR" sz="2000" dirty="0">
                  <a:solidFill>
                    <a:srgbClr val="000000"/>
                  </a:solidFill>
                </a:rPr>
                <a:t>Genç istihdamını artırmaya,</a:t>
              </a:r>
            </a:p>
            <a:p>
              <a:pPr marL="342900" lvl="0" indent="-34290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tr-TR" sz="2000" dirty="0">
                  <a:solidFill>
                    <a:srgbClr val="000000"/>
                  </a:solidFill>
                </a:rPr>
                <a:t>İldeki ve bölgedeki ihtiyaçlara uygun alanlarda nitelikli ve üretken beşerî sermayenin geliştirilmesine,</a:t>
              </a:r>
            </a:p>
            <a:p>
              <a:pPr lvl="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7200" algn="l"/>
                </a:tabLst>
              </a:pPr>
              <a:r>
                <a:rPr lang="tr-TR" sz="2000" dirty="0">
                  <a:solidFill>
                    <a:srgbClr val="000000"/>
                  </a:solidFill>
                </a:rPr>
                <a:t>yönelik projeler.</a:t>
              </a:r>
            </a:p>
            <a:p>
              <a:endParaRPr lang="tr-TR" dirty="0"/>
            </a:p>
          </p:txBody>
        </p:sp>
        <p:sp>
          <p:nvSpPr>
            <p:cNvPr id="9" name="Dikdörtgen: Çapraz Köşeleri Yuvarlatılmış 8">
              <a:extLst>
                <a:ext uri="{FF2B5EF4-FFF2-40B4-BE49-F238E27FC236}">
                  <a16:creationId xmlns:a16="http://schemas.microsoft.com/office/drawing/2014/main" id="{D4761483-CF73-44DE-BBB5-20F27BEC8019}"/>
                </a:ext>
              </a:extLst>
            </p:cNvPr>
            <p:cNvSpPr/>
            <p:nvPr/>
          </p:nvSpPr>
          <p:spPr>
            <a:xfrm>
              <a:off x="1895775" y="1770251"/>
              <a:ext cx="4032448" cy="263436"/>
            </a:xfrm>
            <a:prstGeom prst="round2DiagRect">
              <a:avLst/>
            </a:prstGeom>
            <a:solidFill>
              <a:srgbClr val="1060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800" i="0" dirty="0">
                <a:effectLst/>
              </a:endParaRPr>
            </a:p>
            <a:p>
              <a:pPr algn="ctr"/>
              <a:r>
                <a:rPr lang="tr-TR" sz="1800" i="0" dirty="0">
                  <a:effectLst/>
                </a:rPr>
                <a:t>İstihdam E</a:t>
              </a:r>
              <a:r>
                <a:rPr lang="tr-TR" sz="1800" dirty="0"/>
                <a:t>dilebilirliği Arttırmak</a:t>
              </a:r>
              <a:endParaRPr lang="tr-TR" sz="1400" dirty="0">
                <a:ea typeface="Verdana" panose="020B0604030504040204" pitchFamily="34" charset="0"/>
              </a:endParaRPr>
            </a:p>
            <a:p>
              <a:pPr algn="ctr"/>
              <a:endParaRPr lang="tr-TR" dirty="0"/>
            </a:p>
          </p:txBody>
        </p:sp>
      </p:grp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EEE7BF8A-E19C-43DB-A6D0-1B684D033DCB}"/>
              </a:ext>
            </a:extLst>
          </p:cNvPr>
          <p:cNvSpPr txBox="1"/>
          <p:nvPr/>
        </p:nvSpPr>
        <p:spPr>
          <a:xfrm>
            <a:off x="5015880" y="1242849"/>
            <a:ext cx="2736304" cy="400110"/>
          </a:xfrm>
          <a:prstGeom prst="rect">
            <a:avLst/>
          </a:prstGeom>
          <a:solidFill>
            <a:srgbClr val="FAE301"/>
          </a:solidFill>
          <a:ln>
            <a:noFill/>
          </a:ln>
          <a:effectLst>
            <a:outerShdw blurRad="50800" dist="50800" dir="5400000" sx="79000" sy="79000" algn="ctr" rotWithShape="0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r>
              <a:rPr lang="tr-TR" sz="2000" dirty="0"/>
              <a:t>ÖRNEK PROJE KONULARI</a:t>
            </a:r>
          </a:p>
        </p:txBody>
      </p:sp>
      <p:grpSp>
        <p:nvGrpSpPr>
          <p:cNvPr id="46" name="Grup 45">
            <a:extLst>
              <a:ext uri="{FF2B5EF4-FFF2-40B4-BE49-F238E27FC236}">
                <a16:creationId xmlns:a16="http://schemas.microsoft.com/office/drawing/2014/main" id="{4769BEFB-1829-42E9-83C9-B5EE707C6000}"/>
              </a:ext>
            </a:extLst>
          </p:cNvPr>
          <p:cNvGrpSpPr/>
          <p:nvPr/>
        </p:nvGrpSpPr>
        <p:grpSpPr>
          <a:xfrm>
            <a:off x="6518523" y="1780855"/>
            <a:ext cx="4045098" cy="4828772"/>
            <a:chOff x="1895775" y="1770251"/>
            <a:chExt cx="4032448" cy="5753683"/>
          </a:xfrm>
        </p:grpSpPr>
        <p:sp>
          <p:nvSpPr>
            <p:cNvPr id="47" name="Metin kutusu 46">
              <a:extLst>
                <a:ext uri="{FF2B5EF4-FFF2-40B4-BE49-F238E27FC236}">
                  <a16:creationId xmlns:a16="http://schemas.microsoft.com/office/drawing/2014/main" id="{1E571B97-7032-47E7-9767-DFEC49135CD2}"/>
                </a:ext>
              </a:extLst>
            </p:cNvPr>
            <p:cNvSpPr txBox="1"/>
            <p:nvPr/>
          </p:nvSpPr>
          <p:spPr>
            <a:xfrm>
              <a:off x="1954687" y="2013022"/>
              <a:ext cx="3912194" cy="5510912"/>
            </a:xfrm>
            <a:prstGeom prst="rect">
              <a:avLst/>
            </a:prstGeom>
            <a:noFill/>
            <a:ln w="28575">
              <a:solidFill>
                <a:srgbClr val="1061B3"/>
              </a:solidFill>
            </a:ln>
          </p:spPr>
          <p:txBody>
            <a:bodyPr vert="horz" wrap="square" rtlCol="0">
              <a:spAutoFit/>
            </a:bodyPr>
            <a:lstStyle/>
            <a:p>
              <a:pPr marL="342900" lvl="0" indent="-34290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tr-TR" sz="1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Sosyal girişimlerin kurulmasına ve kapasitelerinin artırılmasına,</a:t>
              </a:r>
            </a:p>
            <a:p>
              <a:pPr marL="342900" lvl="0" indent="-34290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tr-TR" sz="1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İstihdam edilebilirliğe ve sosyal içermeye ilişkin yenilikçi modeller geliştirilmesine,</a:t>
              </a:r>
            </a:p>
            <a:p>
              <a:pPr marL="342900" lvl="0" indent="-34290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tr-TR" sz="18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Sosyal girişimcilik ve sosyal yenilikçilik alanlarında hizmet veren/verecek olan aracı kurumların işleteceği, ekosistem güçlendirmeye yönelik merkezler, sosyal laboratuvarlar ile kuluçka ve hızlandırıcı programların uygulanmasına,</a:t>
              </a:r>
            </a:p>
            <a:p>
              <a:pPr lvl="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7200" algn="l"/>
                </a:tabLst>
              </a:pPr>
              <a:r>
                <a:rPr lang="tr-TR" dirty="0">
                  <a:ea typeface="Calibri" panose="020F0502020204030204" pitchFamily="34" charset="0"/>
                  <a:cs typeface="Times New Roman" panose="02020603050405020304" pitchFamily="18" charset="0"/>
                </a:rPr>
                <a:t>yönelik projeler.</a:t>
              </a:r>
              <a:endParaRPr lang="tr-T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tr-TR" dirty="0"/>
            </a:p>
          </p:txBody>
        </p:sp>
        <p:sp>
          <p:nvSpPr>
            <p:cNvPr id="48" name="Dikdörtgen: Çapraz Köşeleri Yuvarlatılmış 47">
              <a:extLst>
                <a:ext uri="{FF2B5EF4-FFF2-40B4-BE49-F238E27FC236}">
                  <a16:creationId xmlns:a16="http://schemas.microsoft.com/office/drawing/2014/main" id="{316C2551-91CC-4C88-99B7-E64CB479DA8D}"/>
                </a:ext>
              </a:extLst>
            </p:cNvPr>
            <p:cNvSpPr/>
            <p:nvPr/>
          </p:nvSpPr>
          <p:spPr>
            <a:xfrm>
              <a:off x="1895775" y="1770251"/>
              <a:ext cx="4032448" cy="263436"/>
            </a:xfrm>
            <a:prstGeom prst="round2DiagRect">
              <a:avLst/>
            </a:prstGeom>
            <a:solidFill>
              <a:srgbClr val="1060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Sosyal Girişimcilik ve Yenilikçilik</a:t>
              </a:r>
              <a:endParaRPr lang="tr-TR" dirty="0"/>
            </a:p>
          </p:txBody>
        </p:sp>
      </p:grpSp>
    </p:spTree>
    <p:extLst>
      <p:ext uri="{BB962C8B-B14F-4D97-AF65-F5344CB8AC3E}">
        <p14:creationId xmlns:p14="http://schemas.microsoft.com/office/powerpoint/2010/main" val="391743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>
            <a:extLst>
              <a:ext uri="{FF2B5EF4-FFF2-40B4-BE49-F238E27FC236}">
                <a16:creationId xmlns:a16="http://schemas.microsoft.com/office/drawing/2014/main" id="{69C22182-D76A-4CCC-8D8D-9DACEEBDF6C0}"/>
              </a:ext>
            </a:extLst>
          </p:cNvPr>
          <p:cNvSpPr/>
          <p:nvPr/>
        </p:nvSpPr>
        <p:spPr>
          <a:xfrm>
            <a:off x="-96826" y="0"/>
            <a:ext cx="12288826" cy="6929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Serbest Form: Şekil 9">
            <a:hlinkClick r:id="rId2" action="ppaction://hlinksldjump"/>
            <a:extLst>
              <a:ext uri="{FF2B5EF4-FFF2-40B4-BE49-F238E27FC236}">
                <a16:creationId xmlns:a16="http://schemas.microsoft.com/office/drawing/2014/main" id="{A409593A-75CA-41C7-8220-14F70F86076B}"/>
              </a:ext>
            </a:extLst>
          </p:cNvPr>
          <p:cNvSpPr/>
          <p:nvPr/>
        </p:nvSpPr>
        <p:spPr>
          <a:xfrm>
            <a:off x="11338037" y="2416026"/>
            <a:ext cx="864096" cy="172819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11" name="Metin kutusu 10">
            <a:hlinkClick r:id="rId2" action="ppaction://hlinksldjump"/>
            <a:extLst>
              <a:ext uri="{FF2B5EF4-FFF2-40B4-BE49-F238E27FC236}">
                <a16:creationId xmlns:a16="http://schemas.microsoft.com/office/drawing/2014/main" id="{5477F462-04DF-4D63-8466-14968F80D921}"/>
              </a:ext>
            </a:extLst>
          </p:cNvPr>
          <p:cNvSpPr txBox="1"/>
          <p:nvPr/>
        </p:nvSpPr>
        <p:spPr>
          <a:xfrm rot="16200000">
            <a:off x="11424418" y="3018512"/>
            <a:ext cx="1214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GENEL</a:t>
            </a:r>
          </a:p>
        </p:txBody>
      </p:sp>
      <p:sp>
        <p:nvSpPr>
          <p:cNvPr id="20" name="Dikdörtgen 19">
            <a:extLst>
              <a:ext uri="{FF2B5EF4-FFF2-40B4-BE49-F238E27FC236}">
                <a16:creationId xmlns:a16="http://schemas.microsoft.com/office/drawing/2014/main" id="{CF5C43DD-F887-4368-9122-4388031B9215}"/>
              </a:ext>
            </a:extLst>
          </p:cNvPr>
          <p:cNvSpPr/>
          <p:nvPr/>
        </p:nvSpPr>
        <p:spPr>
          <a:xfrm>
            <a:off x="-400423" y="0"/>
            <a:ext cx="12192000" cy="6929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1" name="Serbest Form: Şekil 20">
            <a:hlinkClick r:id="rId3" action="ppaction://hlinksldjump"/>
            <a:extLst>
              <a:ext uri="{FF2B5EF4-FFF2-40B4-BE49-F238E27FC236}">
                <a16:creationId xmlns:a16="http://schemas.microsoft.com/office/drawing/2014/main" id="{A78FA05C-EBFC-4683-8831-F158F9C0B7BC}"/>
              </a:ext>
            </a:extLst>
          </p:cNvPr>
          <p:cNvSpPr/>
          <p:nvPr/>
        </p:nvSpPr>
        <p:spPr>
          <a:xfrm>
            <a:off x="10945762" y="2416027"/>
            <a:ext cx="864096" cy="172819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22" name="Metin kutusu 21">
            <a:hlinkClick r:id="rId3" action="ppaction://hlinksldjump"/>
            <a:extLst>
              <a:ext uri="{FF2B5EF4-FFF2-40B4-BE49-F238E27FC236}">
                <a16:creationId xmlns:a16="http://schemas.microsoft.com/office/drawing/2014/main" id="{06D79CD8-BA8D-423B-9461-CB25A98E399D}"/>
              </a:ext>
            </a:extLst>
          </p:cNvPr>
          <p:cNvSpPr txBox="1"/>
          <p:nvPr/>
        </p:nvSpPr>
        <p:spPr>
          <a:xfrm rot="16200000">
            <a:off x="10923998" y="3000884"/>
            <a:ext cx="1471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ÖNCELİK</a:t>
            </a:r>
          </a:p>
        </p:txBody>
      </p:sp>
      <p:sp>
        <p:nvSpPr>
          <p:cNvPr id="23" name="Dikdörtgen 22">
            <a:extLst>
              <a:ext uri="{FF2B5EF4-FFF2-40B4-BE49-F238E27FC236}">
                <a16:creationId xmlns:a16="http://schemas.microsoft.com/office/drawing/2014/main" id="{2EE4A4A5-0C95-45BC-AEAA-D5DBDC12A7F8}"/>
              </a:ext>
            </a:extLst>
          </p:cNvPr>
          <p:cNvSpPr/>
          <p:nvPr/>
        </p:nvSpPr>
        <p:spPr>
          <a:xfrm>
            <a:off x="-814190" y="0"/>
            <a:ext cx="12192000" cy="6929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4" name="Serbest Form: Şekil 23">
            <a:extLst>
              <a:ext uri="{FF2B5EF4-FFF2-40B4-BE49-F238E27FC236}">
                <a16:creationId xmlns:a16="http://schemas.microsoft.com/office/drawing/2014/main" id="{914EE8B9-85F0-48C2-AD71-40379ECDA6E3}"/>
              </a:ext>
            </a:extLst>
          </p:cNvPr>
          <p:cNvSpPr/>
          <p:nvPr/>
        </p:nvSpPr>
        <p:spPr>
          <a:xfrm>
            <a:off x="10533979" y="2390149"/>
            <a:ext cx="864096" cy="1739394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25" name="Metin kutusu 24">
            <a:hlinkClick r:id="rId4" action="ppaction://hlinksldjump"/>
            <a:extLst>
              <a:ext uri="{FF2B5EF4-FFF2-40B4-BE49-F238E27FC236}">
                <a16:creationId xmlns:a16="http://schemas.microsoft.com/office/drawing/2014/main" id="{6EF293AB-39B5-4F96-87A9-5C6350681ECD}"/>
              </a:ext>
            </a:extLst>
          </p:cNvPr>
          <p:cNvSpPr txBox="1"/>
          <p:nvPr/>
        </p:nvSpPr>
        <p:spPr>
          <a:xfrm rot="16200000">
            <a:off x="10344913" y="3032839"/>
            <a:ext cx="1739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PROJELER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6B024520-BE24-4F2B-B24D-709454D6822B}"/>
              </a:ext>
            </a:extLst>
          </p:cNvPr>
          <p:cNvSpPr/>
          <p:nvPr/>
        </p:nvSpPr>
        <p:spPr>
          <a:xfrm>
            <a:off x="-1233645" y="0"/>
            <a:ext cx="12192000" cy="6916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7" name="Serbest Form: Şekil 26">
            <a:extLst>
              <a:ext uri="{FF2B5EF4-FFF2-40B4-BE49-F238E27FC236}">
                <a16:creationId xmlns:a16="http://schemas.microsoft.com/office/drawing/2014/main" id="{98A281FE-12C4-4510-830E-575FBDE7BF39}"/>
              </a:ext>
            </a:extLst>
          </p:cNvPr>
          <p:cNvSpPr/>
          <p:nvPr/>
        </p:nvSpPr>
        <p:spPr>
          <a:xfrm>
            <a:off x="10120739" y="2419058"/>
            <a:ext cx="864096" cy="173636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28" name="Metin kutusu 27">
            <a:extLst>
              <a:ext uri="{FF2B5EF4-FFF2-40B4-BE49-F238E27FC236}">
                <a16:creationId xmlns:a16="http://schemas.microsoft.com/office/drawing/2014/main" id="{8BC2F7CA-9C71-4883-ADCD-5946091B1BB2}"/>
              </a:ext>
            </a:extLst>
          </p:cNvPr>
          <p:cNvSpPr txBox="1"/>
          <p:nvPr/>
        </p:nvSpPr>
        <p:spPr>
          <a:xfrm rot="16200000">
            <a:off x="9955823" y="3025629"/>
            <a:ext cx="1736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PROJELER</a:t>
            </a:r>
          </a:p>
        </p:txBody>
      </p:sp>
      <p:sp>
        <p:nvSpPr>
          <p:cNvPr id="29" name="Dikdörtgen 28">
            <a:extLst>
              <a:ext uri="{FF2B5EF4-FFF2-40B4-BE49-F238E27FC236}">
                <a16:creationId xmlns:a16="http://schemas.microsoft.com/office/drawing/2014/main" id="{6EC7BD6B-7207-4450-8502-20A13A381F54}"/>
              </a:ext>
            </a:extLst>
          </p:cNvPr>
          <p:cNvSpPr/>
          <p:nvPr/>
        </p:nvSpPr>
        <p:spPr>
          <a:xfrm>
            <a:off x="-10930376" y="12077"/>
            <a:ext cx="12192000" cy="6916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0" name="Serbest Form: Şekil 29">
            <a:extLst>
              <a:ext uri="{FF2B5EF4-FFF2-40B4-BE49-F238E27FC236}">
                <a16:creationId xmlns:a16="http://schemas.microsoft.com/office/drawing/2014/main" id="{0CDF52FB-926E-4F17-9FBD-DFDACE44FDF3}"/>
              </a:ext>
            </a:extLst>
          </p:cNvPr>
          <p:cNvSpPr/>
          <p:nvPr/>
        </p:nvSpPr>
        <p:spPr>
          <a:xfrm>
            <a:off x="400423" y="2433180"/>
            <a:ext cx="864096" cy="173636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31" name="Metin kutusu 30">
            <a:hlinkClick r:id="rId5" action="ppaction://hlinksldjump"/>
            <a:extLst>
              <a:ext uri="{FF2B5EF4-FFF2-40B4-BE49-F238E27FC236}">
                <a16:creationId xmlns:a16="http://schemas.microsoft.com/office/drawing/2014/main" id="{D0F244AE-8EA9-4EA5-A5AC-6FD574D7DC4C}"/>
              </a:ext>
            </a:extLst>
          </p:cNvPr>
          <p:cNvSpPr txBox="1"/>
          <p:nvPr/>
        </p:nvSpPr>
        <p:spPr>
          <a:xfrm rot="16200000">
            <a:off x="353732" y="3069921"/>
            <a:ext cx="1478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solidFill>
                  <a:schemeClr val="bg1"/>
                </a:solidFill>
              </a:rPr>
              <a:t>BAŞVURU</a:t>
            </a:r>
          </a:p>
        </p:txBody>
      </p:sp>
      <p:pic>
        <p:nvPicPr>
          <p:cNvPr id="35" name="Resim 34">
            <a:extLst>
              <a:ext uri="{FF2B5EF4-FFF2-40B4-BE49-F238E27FC236}">
                <a16:creationId xmlns:a16="http://schemas.microsoft.com/office/drawing/2014/main" id="{E31518C5-765F-4649-8FFF-0C34E36232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612" y="198238"/>
            <a:ext cx="1629843" cy="885347"/>
          </a:xfrm>
          <a:prstGeom prst="rect">
            <a:avLst/>
          </a:prstGeom>
        </p:spPr>
      </p:pic>
      <p:pic>
        <p:nvPicPr>
          <p:cNvPr id="36" name="Resim 35">
            <a:extLst>
              <a:ext uri="{FF2B5EF4-FFF2-40B4-BE49-F238E27FC236}">
                <a16:creationId xmlns:a16="http://schemas.microsoft.com/office/drawing/2014/main" id="{0BF21917-BEC9-4BED-AE05-7673DC32B59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710" y="-32455"/>
            <a:ext cx="1224991" cy="1224991"/>
          </a:xfrm>
          <a:prstGeom prst="rect">
            <a:avLst/>
          </a:prstGeom>
        </p:spPr>
      </p:pic>
      <p:cxnSp>
        <p:nvCxnSpPr>
          <p:cNvPr id="37" name="Düz Bağlayıcı 36">
            <a:extLst>
              <a:ext uri="{FF2B5EF4-FFF2-40B4-BE49-F238E27FC236}">
                <a16:creationId xmlns:a16="http://schemas.microsoft.com/office/drawing/2014/main" id="{EAAF35EF-DBD5-4922-AC94-923717E47146}"/>
              </a:ext>
            </a:extLst>
          </p:cNvPr>
          <p:cNvCxnSpPr>
            <a:cxnSpLocks/>
          </p:cNvCxnSpPr>
          <p:nvPr/>
        </p:nvCxnSpPr>
        <p:spPr>
          <a:xfrm>
            <a:off x="1719277" y="1192536"/>
            <a:ext cx="86760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Metin kutusu 39">
            <a:extLst>
              <a:ext uri="{FF2B5EF4-FFF2-40B4-BE49-F238E27FC236}">
                <a16:creationId xmlns:a16="http://schemas.microsoft.com/office/drawing/2014/main" id="{02408645-C1FD-4A5F-8D99-4EACABCEFC99}"/>
              </a:ext>
            </a:extLst>
          </p:cNvPr>
          <p:cNvSpPr txBox="1"/>
          <p:nvPr/>
        </p:nvSpPr>
        <p:spPr>
          <a:xfrm>
            <a:off x="3326967" y="272421"/>
            <a:ext cx="5892837" cy="856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173355" indent="-6350" algn="ctr">
              <a:lnSpc>
                <a:spcPct val="107000"/>
              </a:lnSpc>
              <a:spcAft>
                <a:spcPts val="1220"/>
              </a:spcAft>
            </a:pPr>
            <a:r>
              <a:rPr lang="tr-T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Sosyal Gelişmeyi Destekleme Programı (</a:t>
            </a: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SOGEP</a:t>
            </a:r>
            <a:r>
              <a:rPr lang="tr-T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" name="Metin kutusu 40">
            <a:extLst>
              <a:ext uri="{FF2B5EF4-FFF2-40B4-BE49-F238E27FC236}">
                <a16:creationId xmlns:a16="http://schemas.microsoft.com/office/drawing/2014/main" id="{16A43012-6A0F-4398-9ECC-E26E1B001573}"/>
              </a:ext>
            </a:extLst>
          </p:cNvPr>
          <p:cNvSpPr txBox="1"/>
          <p:nvPr/>
        </p:nvSpPr>
        <p:spPr>
          <a:xfrm>
            <a:off x="4862355" y="1247127"/>
            <a:ext cx="2736304" cy="400110"/>
          </a:xfrm>
          <a:prstGeom prst="rect">
            <a:avLst/>
          </a:prstGeom>
          <a:solidFill>
            <a:srgbClr val="FAE301"/>
          </a:solidFill>
          <a:ln>
            <a:noFill/>
          </a:ln>
          <a:effectLst>
            <a:outerShdw blurRad="50800" dist="50800" dir="5400000" sx="79000" sy="79000" algn="ctr" rotWithShape="0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r>
              <a:rPr lang="tr-TR" sz="2000" dirty="0"/>
              <a:t>ÖRNEK PROJE KONULARI</a:t>
            </a:r>
          </a:p>
        </p:txBody>
      </p:sp>
      <p:grpSp>
        <p:nvGrpSpPr>
          <p:cNvPr id="32" name="Grup 31">
            <a:extLst>
              <a:ext uri="{FF2B5EF4-FFF2-40B4-BE49-F238E27FC236}">
                <a16:creationId xmlns:a16="http://schemas.microsoft.com/office/drawing/2014/main" id="{A2DDBC3B-4417-4305-8916-0FEC486C13FE}"/>
              </a:ext>
            </a:extLst>
          </p:cNvPr>
          <p:cNvGrpSpPr/>
          <p:nvPr/>
        </p:nvGrpSpPr>
        <p:grpSpPr>
          <a:xfrm>
            <a:off x="1941934" y="1773878"/>
            <a:ext cx="3620592" cy="4589988"/>
            <a:chOff x="1895775" y="1770251"/>
            <a:chExt cx="4032448" cy="3805899"/>
          </a:xfrm>
        </p:grpSpPr>
        <p:sp>
          <p:nvSpPr>
            <p:cNvPr id="33" name="Metin kutusu 32">
              <a:extLst>
                <a:ext uri="{FF2B5EF4-FFF2-40B4-BE49-F238E27FC236}">
                  <a16:creationId xmlns:a16="http://schemas.microsoft.com/office/drawing/2014/main" id="{42EE1FFD-CB81-4530-AB22-DC9277219BA6}"/>
                </a:ext>
              </a:extLst>
            </p:cNvPr>
            <p:cNvSpPr txBox="1"/>
            <p:nvPr/>
          </p:nvSpPr>
          <p:spPr>
            <a:xfrm>
              <a:off x="1954687" y="2013022"/>
              <a:ext cx="3912194" cy="3563128"/>
            </a:xfrm>
            <a:prstGeom prst="rect">
              <a:avLst/>
            </a:prstGeom>
            <a:noFill/>
            <a:ln w="28575">
              <a:solidFill>
                <a:srgbClr val="1061B3"/>
              </a:solidFill>
            </a:ln>
          </p:spPr>
          <p:txBody>
            <a:bodyPr vert="horz" wrap="square" rtlCol="0">
              <a:spAutoFit/>
            </a:bodyPr>
            <a:lstStyle/>
            <a:p>
              <a:pPr marL="342900" lvl="0" indent="-34290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tr-T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Sosyal yardım alan kesimin gelir düzeyinin artırılmasına,</a:t>
              </a:r>
              <a:endPara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lvl="0" indent="-34290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tr-TR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Toplumun dezavantajlı kesimlerinin </a:t>
              </a:r>
              <a:r>
                <a:rPr lang="tr-T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yaşam kalitelerinin yükseltilmesine,</a:t>
              </a:r>
              <a:endParaRPr lang="tr-T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lvl="0" indent="-34290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tr-T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Dezavantajlı kesimlere sunulan hizmetlerin kalitesinin artırılmasına,</a:t>
              </a:r>
            </a:p>
            <a:p>
              <a:pPr marL="342900" indent="-34290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tr-TR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Dezavantajlı çocuk ve gençlerin yetenek gelişimi ve teknoloji kullanma becerilerinin geliştirilmesine yönelik yenilikçi ve model nitelikli projeler.</a:t>
              </a:r>
              <a:endParaRPr lang="tr-T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2860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tr-T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tr-T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yönelik yenilikçi ve model nitelikli projeler.</a:t>
              </a:r>
              <a:endParaRPr lang="tr-T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tr-TR" dirty="0"/>
            </a:p>
          </p:txBody>
        </p:sp>
        <p:sp>
          <p:nvSpPr>
            <p:cNvPr id="34" name="Dikdörtgen: Çapraz Köşeleri Yuvarlatılmış 33">
              <a:extLst>
                <a:ext uri="{FF2B5EF4-FFF2-40B4-BE49-F238E27FC236}">
                  <a16:creationId xmlns:a16="http://schemas.microsoft.com/office/drawing/2014/main" id="{A375EFD1-1A36-4036-998F-DC253EC47140}"/>
                </a:ext>
              </a:extLst>
            </p:cNvPr>
            <p:cNvSpPr/>
            <p:nvPr/>
          </p:nvSpPr>
          <p:spPr>
            <a:xfrm>
              <a:off x="1895775" y="1770251"/>
              <a:ext cx="4032448" cy="263436"/>
            </a:xfrm>
            <a:prstGeom prst="round2DiagRect">
              <a:avLst/>
            </a:prstGeom>
            <a:solidFill>
              <a:srgbClr val="1060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800" i="0" dirty="0">
                <a:effectLst/>
              </a:endParaRPr>
            </a:p>
            <a:p>
              <a:pPr algn="ctr"/>
              <a:r>
                <a:rPr lang="tr-TR" sz="1800" i="0" dirty="0">
                  <a:effectLst/>
                </a:rPr>
                <a:t>Sosyal İçerme</a:t>
              </a:r>
              <a:endParaRPr lang="tr-TR" sz="1400" dirty="0">
                <a:ea typeface="Verdana" panose="020B0604030504040204" pitchFamily="34" charset="0"/>
              </a:endParaRPr>
            </a:p>
            <a:p>
              <a:pPr algn="ctr"/>
              <a:endParaRPr lang="tr-TR" dirty="0"/>
            </a:p>
          </p:txBody>
        </p:sp>
      </p:grpSp>
      <p:grpSp>
        <p:nvGrpSpPr>
          <p:cNvPr id="38" name="Grup 37">
            <a:extLst>
              <a:ext uri="{FF2B5EF4-FFF2-40B4-BE49-F238E27FC236}">
                <a16:creationId xmlns:a16="http://schemas.microsoft.com/office/drawing/2014/main" id="{CFB0620A-EEAC-45EB-A167-678B528C8629}"/>
              </a:ext>
            </a:extLst>
          </p:cNvPr>
          <p:cNvGrpSpPr/>
          <p:nvPr/>
        </p:nvGrpSpPr>
        <p:grpSpPr>
          <a:xfrm>
            <a:off x="6509550" y="1802777"/>
            <a:ext cx="3490779" cy="4024408"/>
            <a:chOff x="1895775" y="1770251"/>
            <a:chExt cx="4032448" cy="3971169"/>
          </a:xfrm>
        </p:grpSpPr>
        <p:sp>
          <p:nvSpPr>
            <p:cNvPr id="39" name="Metin kutusu 38">
              <a:extLst>
                <a:ext uri="{FF2B5EF4-FFF2-40B4-BE49-F238E27FC236}">
                  <a16:creationId xmlns:a16="http://schemas.microsoft.com/office/drawing/2014/main" id="{A4F15C02-359D-4C05-85E7-1C921E61CEAA}"/>
                </a:ext>
              </a:extLst>
            </p:cNvPr>
            <p:cNvSpPr txBox="1"/>
            <p:nvPr/>
          </p:nvSpPr>
          <p:spPr>
            <a:xfrm>
              <a:off x="1954686" y="2013022"/>
              <a:ext cx="3912194" cy="3728398"/>
            </a:xfrm>
            <a:prstGeom prst="rect">
              <a:avLst/>
            </a:prstGeom>
            <a:noFill/>
            <a:ln w="28575">
              <a:solidFill>
                <a:srgbClr val="1061B3"/>
              </a:solidFill>
            </a:ln>
          </p:spPr>
          <p:txBody>
            <a:bodyPr vert="horz" wrap="square" rtlCol="0">
              <a:spAutoFit/>
            </a:bodyPr>
            <a:lstStyle/>
            <a:p>
              <a:pPr marL="342900" lvl="0" indent="-34290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tr-TR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Bölge öncelikleriyle kâr amacı güden kesimin sosyal sorumluluk faaliyetlerini uyumlaştırmaya,</a:t>
              </a:r>
              <a:endPara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tr-TR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Program öncelik alanlarına ve/veya tespit edilen farklı sosyal bir sorunun çözümüne, </a:t>
              </a:r>
              <a:endPara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28600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tr-TR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yönelik yenilikçi ve model nitelikli projeler.</a:t>
              </a:r>
              <a:endPara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tr-TR" dirty="0"/>
            </a:p>
          </p:txBody>
        </p:sp>
        <p:sp>
          <p:nvSpPr>
            <p:cNvPr id="42" name="Dikdörtgen: Çapraz Köşeleri Yuvarlatılmış 41">
              <a:extLst>
                <a:ext uri="{FF2B5EF4-FFF2-40B4-BE49-F238E27FC236}">
                  <a16:creationId xmlns:a16="http://schemas.microsoft.com/office/drawing/2014/main" id="{7967A111-423D-485C-BE93-705BD332CA82}"/>
                </a:ext>
              </a:extLst>
            </p:cNvPr>
            <p:cNvSpPr/>
            <p:nvPr/>
          </p:nvSpPr>
          <p:spPr>
            <a:xfrm>
              <a:off x="1895775" y="1770251"/>
              <a:ext cx="4032448" cy="263436"/>
            </a:xfrm>
            <a:prstGeom prst="round2DiagRect">
              <a:avLst/>
            </a:prstGeom>
            <a:solidFill>
              <a:srgbClr val="1060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Sosyal Sorumluluk</a:t>
              </a:r>
              <a:endParaRPr lang="tr-TR" dirty="0"/>
            </a:p>
          </p:txBody>
        </p:sp>
      </p:grpSp>
    </p:spTree>
    <p:extLst>
      <p:ext uri="{BB962C8B-B14F-4D97-AF65-F5344CB8AC3E}">
        <p14:creationId xmlns:p14="http://schemas.microsoft.com/office/powerpoint/2010/main" val="231776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>
            <a:extLst>
              <a:ext uri="{FF2B5EF4-FFF2-40B4-BE49-F238E27FC236}">
                <a16:creationId xmlns:a16="http://schemas.microsoft.com/office/drawing/2014/main" id="{69C22182-D76A-4CCC-8D8D-9DACEEBDF6C0}"/>
              </a:ext>
            </a:extLst>
          </p:cNvPr>
          <p:cNvSpPr/>
          <p:nvPr/>
        </p:nvSpPr>
        <p:spPr>
          <a:xfrm>
            <a:off x="-96826" y="0"/>
            <a:ext cx="12288826" cy="6929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Serbest Form: Şekil 9">
            <a:hlinkClick r:id="rId2" action="ppaction://hlinksldjump"/>
            <a:extLst>
              <a:ext uri="{FF2B5EF4-FFF2-40B4-BE49-F238E27FC236}">
                <a16:creationId xmlns:a16="http://schemas.microsoft.com/office/drawing/2014/main" id="{A409593A-75CA-41C7-8220-14F70F86076B}"/>
              </a:ext>
            </a:extLst>
          </p:cNvPr>
          <p:cNvSpPr/>
          <p:nvPr/>
        </p:nvSpPr>
        <p:spPr>
          <a:xfrm>
            <a:off x="11338037" y="2416026"/>
            <a:ext cx="864096" cy="172819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11" name="Metin kutusu 10">
            <a:hlinkClick r:id="rId2" action="ppaction://hlinksldjump"/>
            <a:extLst>
              <a:ext uri="{FF2B5EF4-FFF2-40B4-BE49-F238E27FC236}">
                <a16:creationId xmlns:a16="http://schemas.microsoft.com/office/drawing/2014/main" id="{5477F462-04DF-4D63-8466-14968F80D921}"/>
              </a:ext>
            </a:extLst>
          </p:cNvPr>
          <p:cNvSpPr txBox="1"/>
          <p:nvPr/>
        </p:nvSpPr>
        <p:spPr>
          <a:xfrm rot="16200000">
            <a:off x="11424418" y="3018512"/>
            <a:ext cx="1214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GENEL</a:t>
            </a:r>
          </a:p>
        </p:txBody>
      </p:sp>
      <p:sp>
        <p:nvSpPr>
          <p:cNvPr id="20" name="Dikdörtgen 19">
            <a:extLst>
              <a:ext uri="{FF2B5EF4-FFF2-40B4-BE49-F238E27FC236}">
                <a16:creationId xmlns:a16="http://schemas.microsoft.com/office/drawing/2014/main" id="{CF5C43DD-F887-4368-9122-4388031B9215}"/>
              </a:ext>
            </a:extLst>
          </p:cNvPr>
          <p:cNvSpPr/>
          <p:nvPr/>
        </p:nvSpPr>
        <p:spPr>
          <a:xfrm>
            <a:off x="-400423" y="0"/>
            <a:ext cx="12192000" cy="6929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1" name="Serbest Form: Şekil 20">
            <a:extLst>
              <a:ext uri="{FF2B5EF4-FFF2-40B4-BE49-F238E27FC236}">
                <a16:creationId xmlns:a16="http://schemas.microsoft.com/office/drawing/2014/main" id="{A78FA05C-EBFC-4683-8831-F158F9C0B7BC}"/>
              </a:ext>
            </a:extLst>
          </p:cNvPr>
          <p:cNvSpPr/>
          <p:nvPr/>
        </p:nvSpPr>
        <p:spPr>
          <a:xfrm>
            <a:off x="10945762" y="2416027"/>
            <a:ext cx="864096" cy="172819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22" name="Metin kutusu 21">
            <a:hlinkClick r:id="rId3" action="ppaction://hlinksldjump"/>
            <a:extLst>
              <a:ext uri="{FF2B5EF4-FFF2-40B4-BE49-F238E27FC236}">
                <a16:creationId xmlns:a16="http://schemas.microsoft.com/office/drawing/2014/main" id="{06D79CD8-BA8D-423B-9461-CB25A98E399D}"/>
              </a:ext>
            </a:extLst>
          </p:cNvPr>
          <p:cNvSpPr txBox="1"/>
          <p:nvPr/>
        </p:nvSpPr>
        <p:spPr>
          <a:xfrm rot="16200000">
            <a:off x="10923998" y="3000884"/>
            <a:ext cx="1471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ÖNCELİK</a:t>
            </a:r>
          </a:p>
        </p:txBody>
      </p:sp>
      <p:sp>
        <p:nvSpPr>
          <p:cNvPr id="23" name="Dikdörtgen 22">
            <a:extLst>
              <a:ext uri="{FF2B5EF4-FFF2-40B4-BE49-F238E27FC236}">
                <a16:creationId xmlns:a16="http://schemas.microsoft.com/office/drawing/2014/main" id="{2EE4A4A5-0C95-45BC-AEAA-D5DBDC12A7F8}"/>
              </a:ext>
            </a:extLst>
          </p:cNvPr>
          <p:cNvSpPr/>
          <p:nvPr/>
        </p:nvSpPr>
        <p:spPr>
          <a:xfrm>
            <a:off x="-814190" y="0"/>
            <a:ext cx="12192000" cy="6929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4" name="Serbest Form: Şekil 23">
            <a:extLst>
              <a:ext uri="{FF2B5EF4-FFF2-40B4-BE49-F238E27FC236}">
                <a16:creationId xmlns:a16="http://schemas.microsoft.com/office/drawing/2014/main" id="{914EE8B9-85F0-48C2-AD71-40379ECDA6E3}"/>
              </a:ext>
            </a:extLst>
          </p:cNvPr>
          <p:cNvSpPr/>
          <p:nvPr/>
        </p:nvSpPr>
        <p:spPr>
          <a:xfrm>
            <a:off x="10533979" y="2390149"/>
            <a:ext cx="864096" cy="1739394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25" name="Metin kutusu 24">
            <a:hlinkClick r:id="rId4" action="ppaction://hlinksldjump"/>
            <a:extLst>
              <a:ext uri="{FF2B5EF4-FFF2-40B4-BE49-F238E27FC236}">
                <a16:creationId xmlns:a16="http://schemas.microsoft.com/office/drawing/2014/main" id="{6EF293AB-39B5-4F96-87A9-5C6350681ECD}"/>
              </a:ext>
            </a:extLst>
          </p:cNvPr>
          <p:cNvSpPr txBox="1"/>
          <p:nvPr/>
        </p:nvSpPr>
        <p:spPr>
          <a:xfrm rot="16200000">
            <a:off x="10344913" y="3032839"/>
            <a:ext cx="1739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PROJELER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6B024520-BE24-4F2B-B24D-709454D6822B}"/>
              </a:ext>
            </a:extLst>
          </p:cNvPr>
          <p:cNvSpPr/>
          <p:nvPr/>
        </p:nvSpPr>
        <p:spPr>
          <a:xfrm>
            <a:off x="-1207692" y="0"/>
            <a:ext cx="12192000" cy="6916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7" name="Serbest Form: Şekil 26">
            <a:extLst>
              <a:ext uri="{FF2B5EF4-FFF2-40B4-BE49-F238E27FC236}">
                <a16:creationId xmlns:a16="http://schemas.microsoft.com/office/drawing/2014/main" id="{98A281FE-12C4-4510-830E-575FBDE7BF39}"/>
              </a:ext>
            </a:extLst>
          </p:cNvPr>
          <p:cNvSpPr/>
          <p:nvPr/>
        </p:nvSpPr>
        <p:spPr>
          <a:xfrm>
            <a:off x="10120739" y="2419058"/>
            <a:ext cx="864096" cy="173636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28" name="Metin kutusu 27">
            <a:hlinkClick r:id="rId5" action="ppaction://hlinksldjump"/>
            <a:extLst>
              <a:ext uri="{FF2B5EF4-FFF2-40B4-BE49-F238E27FC236}">
                <a16:creationId xmlns:a16="http://schemas.microsoft.com/office/drawing/2014/main" id="{8BC2F7CA-9C71-4883-ADCD-5946091B1BB2}"/>
              </a:ext>
            </a:extLst>
          </p:cNvPr>
          <p:cNvSpPr txBox="1"/>
          <p:nvPr/>
        </p:nvSpPr>
        <p:spPr>
          <a:xfrm rot="16200000">
            <a:off x="9955823" y="3056406"/>
            <a:ext cx="1736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solidFill>
                  <a:schemeClr val="bg1"/>
                </a:solidFill>
              </a:rPr>
              <a:t>PROJELER</a:t>
            </a:r>
          </a:p>
        </p:txBody>
      </p:sp>
      <p:sp>
        <p:nvSpPr>
          <p:cNvPr id="29" name="Dikdörtgen 28">
            <a:extLst>
              <a:ext uri="{FF2B5EF4-FFF2-40B4-BE49-F238E27FC236}">
                <a16:creationId xmlns:a16="http://schemas.microsoft.com/office/drawing/2014/main" id="{6EC7BD6B-7207-4450-8502-20A13A381F54}"/>
              </a:ext>
            </a:extLst>
          </p:cNvPr>
          <p:cNvSpPr/>
          <p:nvPr/>
        </p:nvSpPr>
        <p:spPr>
          <a:xfrm>
            <a:off x="-1649378" y="-12423"/>
            <a:ext cx="12192000" cy="6916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bg1"/>
              </a:solidFill>
            </a:endParaRPr>
          </a:p>
          <a:p>
            <a:pPr algn="ctr"/>
            <a:endParaRPr lang="tr-TR" dirty="0">
              <a:solidFill>
                <a:schemeClr val="bg1"/>
              </a:solidFill>
            </a:endParaRPr>
          </a:p>
          <a:p>
            <a:pPr algn="ctr"/>
            <a:endParaRPr lang="tr-TR" dirty="0">
              <a:solidFill>
                <a:schemeClr val="bg1"/>
              </a:solidFill>
            </a:endParaRPr>
          </a:p>
          <a:p>
            <a:pPr algn="ctr"/>
            <a:endParaRPr lang="tr-TR" dirty="0">
              <a:solidFill>
                <a:schemeClr val="bg1"/>
              </a:solidFill>
            </a:endParaRPr>
          </a:p>
          <a:p>
            <a:pPr algn="ctr"/>
            <a:endParaRPr lang="tr-TR" dirty="0">
              <a:solidFill>
                <a:schemeClr val="bg1"/>
              </a:solidFill>
            </a:endParaRPr>
          </a:p>
          <a:p>
            <a:pPr algn="ctr"/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0" name="Serbest Form: Şekil 29">
            <a:extLst>
              <a:ext uri="{FF2B5EF4-FFF2-40B4-BE49-F238E27FC236}">
                <a16:creationId xmlns:a16="http://schemas.microsoft.com/office/drawing/2014/main" id="{0CDF52FB-926E-4F17-9FBD-DFDACE44FDF3}"/>
              </a:ext>
            </a:extLst>
          </p:cNvPr>
          <p:cNvSpPr/>
          <p:nvPr/>
        </p:nvSpPr>
        <p:spPr>
          <a:xfrm>
            <a:off x="9723047" y="2409026"/>
            <a:ext cx="864096" cy="173636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31" name="Metin kutusu 30">
            <a:hlinkClick r:id="rId6" action="ppaction://hlinksldjump"/>
            <a:extLst>
              <a:ext uri="{FF2B5EF4-FFF2-40B4-BE49-F238E27FC236}">
                <a16:creationId xmlns:a16="http://schemas.microsoft.com/office/drawing/2014/main" id="{D0F244AE-8EA9-4EA5-A5AC-6FD574D7DC4C}"/>
              </a:ext>
            </a:extLst>
          </p:cNvPr>
          <p:cNvSpPr txBox="1"/>
          <p:nvPr/>
        </p:nvSpPr>
        <p:spPr>
          <a:xfrm rot="16200000">
            <a:off x="9676356" y="3045767"/>
            <a:ext cx="1478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solidFill>
                  <a:schemeClr val="bg1"/>
                </a:solidFill>
              </a:rPr>
              <a:t>PROJELER</a:t>
            </a:r>
          </a:p>
        </p:txBody>
      </p:sp>
      <p:pic>
        <p:nvPicPr>
          <p:cNvPr id="35" name="Resim 34">
            <a:extLst>
              <a:ext uri="{FF2B5EF4-FFF2-40B4-BE49-F238E27FC236}">
                <a16:creationId xmlns:a16="http://schemas.microsoft.com/office/drawing/2014/main" id="{9B107D23-4AF8-4777-B1FA-E875692923F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958" y="194462"/>
            <a:ext cx="1629843" cy="885347"/>
          </a:xfrm>
          <a:prstGeom prst="rect">
            <a:avLst/>
          </a:prstGeom>
        </p:spPr>
      </p:pic>
      <p:pic>
        <p:nvPicPr>
          <p:cNvPr id="36" name="Resim 35">
            <a:extLst>
              <a:ext uri="{FF2B5EF4-FFF2-40B4-BE49-F238E27FC236}">
                <a16:creationId xmlns:a16="http://schemas.microsoft.com/office/drawing/2014/main" id="{10CBDE4D-D85E-4A71-BF5D-D199C5A04DB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056" y="-36231"/>
            <a:ext cx="1224991" cy="1224991"/>
          </a:xfrm>
          <a:prstGeom prst="rect">
            <a:avLst/>
          </a:prstGeom>
        </p:spPr>
      </p:pic>
      <p:pic>
        <p:nvPicPr>
          <p:cNvPr id="39" name="Resim 38">
            <a:extLst>
              <a:ext uri="{FF2B5EF4-FFF2-40B4-BE49-F238E27FC236}">
                <a16:creationId xmlns:a16="http://schemas.microsoft.com/office/drawing/2014/main" id="{7462B32B-DFB8-4959-9776-A27177420F1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9378" y="6665095"/>
            <a:ext cx="12223163" cy="276342"/>
          </a:xfrm>
          <a:prstGeom prst="rect">
            <a:avLst/>
          </a:prstGeom>
        </p:spPr>
      </p:pic>
      <p:cxnSp>
        <p:nvCxnSpPr>
          <p:cNvPr id="37" name="Düz Bağlayıcı 36">
            <a:extLst>
              <a:ext uri="{FF2B5EF4-FFF2-40B4-BE49-F238E27FC236}">
                <a16:creationId xmlns:a16="http://schemas.microsoft.com/office/drawing/2014/main" id="{755329EC-E5DA-42C1-9434-BF4E590343E5}"/>
              </a:ext>
            </a:extLst>
          </p:cNvPr>
          <p:cNvCxnSpPr>
            <a:cxnSpLocks/>
          </p:cNvCxnSpPr>
          <p:nvPr/>
        </p:nvCxnSpPr>
        <p:spPr>
          <a:xfrm>
            <a:off x="1463623" y="1188760"/>
            <a:ext cx="86760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FA7268A5-4ED4-4158-9C7D-50C084286762}"/>
              </a:ext>
            </a:extLst>
          </p:cNvPr>
          <p:cNvSpPr/>
          <p:nvPr/>
        </p:nvSpPr>
        <p:spPr>
          <a:xfrm>
            <a:off x="2681615" y="3333055"/>
            <a:ext cx="288032" cy="28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1</a:t>
            </a:r>
          </a:p>
        </p:txBody>
      </p:sp>
      <p:cxnSp>
        <p:nvCxnSpPr>
          <p:cNvPr id="40" name="Düz Bağlayıcı 39">
            <a:extLst>
              <a:ext uri="{FF2B5EF4-FFF2-40B4-BE49-F238E27FC236}">
                <a16:creationId xmlns:a16="http://schemas.microsoft.com/office/drawing/2014/main" id="{20D3270B-6DB3-4A24-ABA7-05576A8F0DBB}"/>
              </a:ext>
            </a:extLst>
          </p:cNvPr>
          <p:cNvCxnSpPr>
            <a:cxnSpLocks/>
          </p:cNvCxnSpPr>
          <p:nvPr/>
        </p:nvCxnSpPr>
        <p:spPr>
          <a:xfrm>
            <a:off x="3082108" y="3467425"/>
            <a:ext cx="23132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 17">
            <a:extLst>
              <a:ext uri="{FF2B5EF4-FFF2-40B4-BE49-F238E27FC236}">
                <a16:creationId xmlns:a16="http://schemas.microsoft.com/office/drawing/2014/main" id="{CC49F9EB-EF83-4DA5-B629-8E03C48E9550}"/>
              </a:ext>
            </a:extLst>
          </p:cNvPr>
          <p:cNvGrpSpPr/>
          <p:nvPr/>
        </p:nvGrpSpPr>
        <p:grpSpPr>
          <a:xfrm>
            <a:off x="2777079" y="3716088"/>
            <a:ext cx="110305" cy="766841"/>
            <a:chOff x="1918469" y="3389155"/>
            <a:chExt cx="110305" cy="766841"/>
          </a:xfrm>
        </p:grpSpPr>
        <p:cxnSp>
          <p:nvCxnSpPr>
            <p:cNvPr id="12" name="Düz Bağlayıcı 11">
              <a:extLst>
                <a:ext uri="{FF2B5EF4-FFF2-40B4-BE49-F238E27FC236}">
                  <a16:creationId xmlns:a16="http://schemas.microsoft.com/office/drawing/2014/main" id="{D4BB574C-BCCC-4905-B2FF-87E014E96495}"/>
                </a:ext>
              </a:extLst>
            </p:cNvPr>
            <p:cNvCxnSpPr>
              <a:cxnSpLocks/>
            </p:cNvCxnSpPr>
            <p:nvPr/>
          </p:nvCxnSpPr>
          <p:spPr>
            <a:xfrm>
              <a:off x="1973622" y="3389155"/>
              <a:ext cx="0" cy="663154"/>
            </a:xfrm>
            <a:prstGeom prst="line">
              <a:avLst/>
            </a:prstGeom>
            <a:ln w="222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CC93096-DBBF-46C7-82CB-C1F7CB914363}"/>
                </a:ext>
              </a:extLst>
            </p:cNvPr>
            <p:cNvSpPr/>
            <p:nvPr/>
          </p:nvSpPr>
          <p:spPr>
            <a:xfrm>
              <a:off x="1918469" y="4050241"/>
              <a:ext cx="110305" cy="10575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3532EF65-65F2-416E-9BCD-1FEB8E49F1AD}"/>
              </a:ext>
            </a:extLst>
          </p:cNvPr>
          <p:cNvSpPr txBox="1"/>
          <p:nvPr/>
        </p:nvSpPr>
        <p:spPr>
          <a:xfrm>
            <a:off x="1479021" y="4409347"/>
            <a:ext cx="28954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dirty="0"/>
              <a:t>Aralık ayında ön başvurular ilan edilecek olup, </a:t>
            </a:r>
            <a:r>
              <a:rPr lang="tr-TR" sz="1600" b="1" u="sng" dirty="0">
                <a:hlinkClick r:id="rId10" action="ppaction://hlinkfile"/>
              </a:rPr>
              <a:t>ön başvuru formunu </a:t>
            </a:r>
            <a:r>
              <a:rPr lang="tr-TR" sz="1600" dirty="0"/>
              <a:t>doldurup </a:t>
            </a:r>
            <a:r>
              <a:rPr lang="tr-TR" sz="1600" b="1" dirty="0"/>
              <a:t>15 Aralık 2022 tarihi mesai bitimine kadar</a:t>
            </a:r>
            <a:r>
              <a:rPr lang="tr-TR" sz="1600" dirty="0"/>
              <a:t> </a:t>
            </a:r>
            <a:r>
              <a:rPr lang="tr-TR" sz="1600" dirty="0">
                <a:hlinkClick r:id="rId11"/>
              </a:rPr>
              <a:t>proje@dika.org.tr</a:t>
            </a:r>
            <a:r>
              <a:rPr lang="tr-TR" sz="1600" dirty="0"/>
              <a:t> adresine e-posta olarak iletilmesi gereklidir.</a:t>
            </a:r>
          </a:p>
        </p:txBody>
      </p:sp>
      <p:sp>
        <p:nvSpPr>
          <p:cNvPr id="8" name="Daire: Boş 7">
            <a:extLst>
              <a:ext uri="{FF2B5EF4-FFF2-40B4-BE49-F238E27FC236}">
                <a16:creationId xmlns:a16="http://schemas.microsoft.com/office/drawing/2014/main" id="{61A70E79-8249-41F2-B266-8A5BCEEFEA24}"/>
              </a:ext>
            </a:extLst>
          </p:cNvPr>
          <p:cNvSpPr/>
          <p:nvPr/>
        </p:nvSpPr>
        <p:spPr>
          <a:xfrm>
            <a:off x="2578978" y="3215362"/>
            <a:ext cx="493306" cy="493173"/>
          </a:xfrm>
          <a:prstGeom prst="donut">
            <a:avLst>
              <a:gd name="adj" fmla="val 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BC96439-6409-4DA2-B6DE-398E35C95C78}"/>
              </a:ext>
            </a:extLst>
          </p:cNvPr>
          <p:cNvSpPr/>
          <p:nvPr/>
        </p:nvSpPr>
        <p:spPr>
          <a:xfrm>
            <a:off x="5493969" y="3283207"/>
            <a:ext cx="288032" cy="28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2</a:t>
            </a:r>
          </a:p>
        </p:txBody>
      </p:sp>
      <p:grpSp>
        <p:nvGrpSpPr>
          <p:cNvPr id="43" name="Grup 42">
            <a:extLst>
              <a:ext uri="{FF2B5EF4-FFF2-40B4-BE49-F238E27FC236}">
                <a16:creationId xmlns:a16="http://schemas.microsoft.com/office/drawing/2014/main" id="{6E082B68-BDE7-4F5D-9C3C-E81BF766781F}"/>
              </a:ext>
            </a:extLst>
          </p:cNvPr>
          <p:cNvGrpSpPr/>
          <p:nvPr/>
        </p:nvGrpSpPr>
        <p:grpSpPr>
          <a:xfrm flipV="1">
            <a:off x="5589709" y="2474273"/>
            <a:ext cx="110305" cy="716031"/>
            <a:chOff x="1967021" y="3500992"/>
            <a:chExt cx="110305" cy="716031"/>
          </a:xfrm>
        </p:grpSpPr>
        <p:cxnSp>
          <p:nvCxnSpPr>
            <p:cNvPr id="44" name="Düz Bağlayıcı 43">
              <a:extLst>
                <a:ext uri="{FF2B5EF4-FFF2-40B4-BE49-F238E27FC236}">
                  <a16:creationId xmlns:a16="http://schemas.microsoft.com/office/drawing/2014/main" id="{CE213E52-49DA-40EA-811B-C3A6DE11765F}"/>
                </a:ext>
              </a:extLst>
            </p:cNvPr>
            <p:cNvCxnSpPr>
              <a:cxnSpLocks/>
            </p:cNvCxnSpPr>
            <p:nvPr/>
          </p:nvCxnSpPr>
          <p:spPr>
            <a:xfrm>
              <a:off x="2022174" y="3500992"/>
              <a:ext cx="0" cy="663154"/>
            </a:xfrm>
            <a:prstGeom prst="line">
              <a:avLst/>
            </a:prstGeom>
            <a:ln w="222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A76D1FA-B5E5-482F-8B8D-0AD9E509A23A}"/>
                </a:ext>
              </a:extLst>
            </p:cNvPr>
            <p:cNvSpPr/>
            <p:nvPr/>
          </p:nvSpPr>
          <p:spPr>
            <a:xfrm>
              <a:off x="1967021" y="4111268"/>
              <a:ext cx="110305" cy="10575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cxnSp>
        <p:nvCxnSpPr>
          <p:cNvPr id="46" name="Düz Bağlayıcı 45">
            <a:extLst>
              <a:ext uri="{FF2B5EF4-FFF2-40B4-BE49-F238E27FC236}">
                <a16:creationId xmlns:a16="http://schemas.microsoft.com/office/drawing/2014/main" id="{E4AFEA02-F43A-4C2A-97A0-29ECA297DD82}"/>
              </a:ext>
            </a:extLst>
          </p:cNvPr>
          <p:cNvCxnSpPr>
            <a:cxnSpLocks/>
          </p:cNvCxnSpPr>
          <p:nvPr/>
        </p:nvCxnSpPr>
        <p:spPr>
          <a:xfrm>
            <a:off x="866923" y="3467425"/>
            <a:ext cx="1690502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aire: Boş 41">
            <a:extLst>
              <a:ext uri="{FF2B5EF4-FFF2-40B4-BE49-F238E27FC236}">
                <a16:creationId xmlns:a16="http://schemas.microsoft.com/office/drawing/2014/main" id="{225AC8F1-9982-42AC-BD20-280419ABC844}"/>
              </a:ext>
            </a:extLst>
          </p:cNvPr>
          <p:cNvSpPr/>
          <p:nvPr/>
        </p:nvSpPr>
        <p:spPr>
          <a:xfrm>
            <a:off x="5396508" y="3175180"/>
            <a:ext cx="493306" cy="493173"/>
          </a:xfrm>
          <a:prstGeom prst="donut">
            <a:avLst>
              <a:gd name="adj" fmla="val 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47" name="Düz Bağlayıcı 46">
            <a:extLst>
              <a:ext uri="{FF2B5EF4-FFF2-40B4-BE49-F238E27FC236}">
                <a16:creationId xmlns:a16="http://schemas.microsoft.com/office/drawing/2014/main" id="{AEC5EC4E-C23F-4CB8-964A-6036928EDD82}"/>
              </a:ext>
            </a:extLst>
          </p:cNvPr>
          <p:cNvCxnSpPr>
            <a:cxnSpLocks/>
          </p:cNvCxnSpPr>
          <p:nvPr/>
        </p:nvCxnSpPr>
        <p:spPr>
          <a:xfrm>
            <a:off x="5889814" y="3455249"/>
            <a:ext cx="23132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FE57BC95-66B9-468F-B143-9ACCFF0FC640}"/>
              </a:ext>
            </a:extLst>
          </p:cNvPr>
          <p:cNvSpPr/>
          <p:nvPr/>
        </p:nvSpPr>
        <p:spPr>
          <a:xfrm>
            <a:off x="8305675" y="3292873"/>
            <a:ext cx="288032" cy="28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3</a:t>
            </a:r>
          </a:p>
        </p:txBody>
      </p:sp>
      <p:grpSp>
        <p:nvGrpSpPr>
          <p:cNvPr id="62" name="Grup 61">
            <a:extLst>
              <a:ext uri="{FF2B5EF4-FFF2-40B4-BE49-F238E27FC236}">
                <a16:creationId xmlns:a16="http://schemas.microsoft.com/office/drawing/2014/main" id="{659355FE-42B7-4571-92FC-0EDB7956672F}"/>
              </a:ext>
            </a:extLst>
          </p:cNvPr>
          <p:cNvGrpSpPr/>
          <p:nvPr/>
        </p:nvGrpSpPr>
        <p:grpSpPr>
          <a:xfrm>
            <a:off x="8401139" y="3675906"/>
            <a:ext cx="110305" cy="766841"/>
            <a:chOff x="1918469" y="3389155"/>
            <a:chExt cx="110305" cy="766841"/>
          </a:xfrm>
        </p:grpSpPr>
        <p:cxnSp>
          <p:nvCxnSpPr>
            <p:cNvPr id="63" name="Düz Bağlayıcı 62">
              <a:extLst>
                <a:ext uri="{FF2B5EF4-FFF2-40B4-BE49-F238E27FC236}">
                  <a16:creationId xmlns:a16="http://schemas.microsoft.com/office/drawing/2014/main" id="{A4B3C359-9C5B-4E58-9796-4B93E33727F2}"/>
                </a:ext>
              </a:extLst>
            </p:cNvPr>
            <p:cNvCxnSpPr>
              <a:cxnSpLocks/>
            </p:cNvCxnSpPr>
            <p:nvPr/>
          </p:nvCxnSpPr>
          <p:spPr>
            <a:xfrm>
              <a:off x="1973622" y="3389155"/>
              <a:ext cx="0" cy="663154"/>
            </a:xfrm>
            <a:prstGeom prst="line">
              <a:avLst/>
            </a:prstGeom>
            <a:ln w="222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2C63A56C-0914-4A0D-8C05-7CD3B72A390A}"/>
                </a:ext>
              </a:extLst>
            </p:cNvPr>
            <p:cNvSpPr/>
            <p:nvPr/>
          </p:nvSpPr>
          <p:spPr>
            <a:xfrm>
              <a:off x="1918469" y="4050241"/>
              <a:ext cx="110305" cy="10575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65" name="Daire: Boş 64">
            <a:extLst>
              <a:ext uri="{FF2B5EF4-FFF2-40B4-BE49-F238E27FC236}">
                <a16:creationId xmlns:a16="http://schemas.microsoft.com/office/drawing/2014/main" id="{6BA5AA0F-D312-471E-BED9-3346DD38CC7C}"/>
              </a:ext>
            </a:extLst>
          </p:cNvPr>
          <p:cNvSpPr/>
          <p:nvPr/>
        </p:nvSpPr>
        <p:spPr>
          <a:xfrm>
            <a:off x="8203038" y="3175180"/>
            <a:ext cx="493306" cy="493173"/>
          </a:xfrm>
          <a:prstGeom prst="donut">
            <a:avLst>
              <a:gd name="adj" fmla="val 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cxnSp>
        <p:nvCxnSpPr>
          <p:cNvPr id="66" name="Düz Bağlayıcı 65">
            <a:extLst>
              <a:ext uri="{FF2B5EF4-FFF2-40B4-BE49-F238E27FC236}">
                <a16:creationId xmlns:a16="http://schemas.microsoft.com/office/drawing/2014/main" id="{BB7BFB16-E716-412D-B340-A256AC717B1B}"/>
              </a:ext>
            </a:extLst>
          </p:cNvPr>
          <p:cNvCxnSpPr>
            <a:cxnSpLocks/>
          </p:cNvCxnSpPr>
          <p:nvPr/>
        </p:nvCxnSpPr>
        <p:spPr>
          <a:xfrm>
            <a:off x="8696344" y="3424056"/>
            <a:ext cx="1196805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Dikdörtgen 72">
            <a:extLst>
              <a:ext uri="{FF2B5EF4-FFF2-40B4-BE49-F238E27FC236}">
                <a16:creationId xmlns:a16="http://schemas.microsoft.com/office/drawing/2014/main" id="{D9C04309-65E9-4CE6-9F61-49BDB2E9D535}"/>
              </a:ext>
            </a:extLst>
          </p:cNvPr>
          <p:cNvSpPr/>
          <p:nvPr/>
        </p:nvSpPr>
        <p:spPr>
          <a:xfrm>
            <a:off x="1414055" y="4421142"/>
            <a:ext cx="2960462" cy="2238241"/>
          </a:xfrm>
          <a:prstGeom prst="rect">
            <a:avLst/>
          </a:prstGeom>
          <a:noFill/>
          <a:ln w="1905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C3B6FB1F-CB6C-4F5C-944F-A67C286BFA90}"/>
              </a:ext>
            </a:extLst>
          </p:cNvPr>
          <p:cNvSpPr txBox="1"/>
          <p:nvPr/>
        </p:nvSpPr>
        <p:spPr>
          <a:xfrm>
            <a:off x="4221489" y="1273491"/>
            <a:ext cx="28626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000000"/>
                </a:solidFill>
                <a:ea typeface="Times New Roman" panose="02020603050405020304" pitchFamily="18" charset="0"/>
              </a:rPr>
              <a:t>Yatırım Destek Ofisleri uzmanları ile ön başvuru formunda belirtilen proje fikirleri geliştirilecektir.</a:t>
            </a:r>
            <a:endParaRPr lang="tr-TR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D518EA6D-7923-4116-A09E-2EA10D2533D0}"/>
              </a:ext>
            </a:extLst>
          </p:cNvPr>
          <p:cNvSpPr txBox="1"/>
          <p:nvPr/>
        </p:nvSpPr>
        <p:spPr>
          <a:xfrm>
            <a:off x="7326751" y="4484153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Ajans koordinasyonunda geliştirilecek olan projeler nihai başvuru sürecine geçecektir.</a:t>
            </a:r>
          </a:p>
        </p:txBody>
      </p:sp>
      <p:grpSp>
        <p:nvGrpSpPr>
          <p:cNvPr id="85" name="Grup 84">
            <a:extLst>
              <a:ext uri="{FF2B5EF4-FFF2-40B4-BE49-F238E27FC236}">
                <a16:creationId xmlns:a16="http://schemas.microsoft.com/office/drawing/2014/main" id="{7AC283EC-0B80-4EA9-817C-4ACAC61111D3}"/>
              </a:ext>
            </a:extLst>
          </p:cNvPr>
          <p:cNvGrpSpPr/>
          <p:nvPr/>
        </p:nvGrpSpPr>
        <p:grpSpPr>
          <a:xfrm>
            <a:off x="1571962" y="2472236"/>
            <a:ext cx="2517577" cy="646331"/>
            <a:chOff x="1571962" y="2472236"/>
            <a:chExt cx="2517577" cy="646331"/>
          </a:xfrm>
        </p:grpSpPr>
        <p:sp>
          <p:nvSpPr>
            <p:cNvPr id="16" name="Metin kutusu 15">
              <a:extLst>
                <a:ext uri="{FF2B5EF4-FFF2-40B4-BE49-F238E27FC236}">
                  <a16:creationId xmlns:a16="http://schemas.microsoft.com/office/drawing/2014/main" id="{6452070E-A120-45A7-B57D-D09DDEB0FE8C}"/>
                </a:ext>
              </a:extLst>
            </p:cNvPr>
            <p:cNvSpPr txBox="1"/>
            <p:nvPr/>
          </p:nvSpPr>
          <p:spPr>
            <a:xfrm>
              <a:off x="1571962" y="2472236"/>
              <a:ext cx="25175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/>
                <a:t>ÖN BAŞVURU FORMU</a:t>
              </a:r>
              <a:endParaRPr lang="tr-TR" sz="1800" b="1" dirty="0"/>
            </a:p>
          </p:txBody>
        </p:sp>
        <p:cxnSp>
          <p:nvCxnSpPr>
            <p:cNvPr id="70" name="Düz Bağlayıcı 69">
              <a:extLst>
                <a:ext uri="{FF2B5EF4-FFF2-40B4-BE49-F238E27FC236}">
                  <a16:creationId xmlns:a16="http://schemas.microsoft.com/office/drawing/2014/main" id="{52987999-C833-4227-BBCE-A8EE7FFDBEFF}"/>
                </a:ext>
              </a:extLst>
            </p:cNvPr>
            <p:cNvCxnSpPr/>
            <p:nvPr/>
          </p:nvCxnSpPr>
          <p:spPr>
            <a:xfrm>
              <a:off x="1820954" y="3118567"/>
              <a:ext cx="205198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up 85">
            <a:extLst>
              <a:ext uri="{FF2B5EF4-FFF2-40B4-BE49-F238E27FC236}">
                <a16:creationId xmlns:a16="http://schemas.microsoft.com/office/drawing/2014/main" id="{E01E51D0-B10A-46AA-986F-D3986223FB80}"/>
              </a:ext>
            </a:extLst>
          </p:cNvPr>
          <p:cNvGrpSpPr/>
          <p:nvPr/>
        </p:nvGrpSpPr>
        <p:grpSpPr>
          <a:xfrm>
            <a:off x="4374517" y="3700526"/>
            <a:ext cx="2517577" cy="646331"/>
            <a:chOff x="4374517" y="3700526"/>
            <a:chExt cx="2517577" cy="646331"/>
          </a:xfrm>
        </p:grpSpPr>
        <p:sp>
          <p:nvSpPr>
            <p:cNvPr id="67" name="Metin kutusu 66">
              <a:extLst>
                <a:ext uri="{FF2B5EF4-FFF2-40B4-BE49-F238E27FC236}">
                  <a16:creationId xmlns:a16="http://schemas.microsoft.com/office/drawing/2014/main" id="{CC315D8C-21B2-4AE9-8B62-726CCDCEFD13}"/>
                </a:ext>
              </a:extLst>
            </p:cNvPr>
            <p:cNvSpPr txBox="1"/>
            <p:nvPr/>
          </p:nvSpPr>
          <p:spPr>
            <a:xfrm>
              <a:off x="4374517" y="3700526"/>
              <a:ext cx="25175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800" b="1" dirty="0"/>
                <a:t>PROJE </a:t>
              </a:r>
              <a:r>
                <a:rPr lang="tr-TR" b="1" dirty="0"/>
                <a:t>GELİŞTİRME</a:t>
              </a:r>
              <a:endParaRPr lang="tr-TR" sz="1800" b="1" dirty="0"/>
            </a:p>
          </p:txBody>
        </p:sp>
        <p:cxnSp>
          <p:nvCxnSpPr>
            <p:cNvPr id="71" name="Düz Bağlayıcı 70">
              <a:extLst>
                <a:ext uri="{FF2B5EF4-FFF2-40B4-BE49-F238E27FC236}">
                  <a16:creationId xmlns:a16="http://schemas.microsoft.com/office/drawing/2014/main" id="{8B34A8F7-FEC3-4598-B15D-4C4F8D32239E}"/>
                </a:ext>
              </a:extLst>
            </p:cNvPr>
            <p:cNvCxnSpPr/>
            <p:nvPr/>
          </p:nvCxnSpPr>
          <p:spPr>
            <a:xfrm>
              <a:off x="4563715" y="4346857"/>
              <a:ext cx="205198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up 86">
            <a:extLst>
              <a:ext uri="{FF2B5EF4-FFF2-40B4-BE49-F238E27FC236}">
                <a16:creationId xmlns:a16="http://schemas.microsoft.com/office/drawing/2014/main" id="{5D2BDB24-E779-47DD-BAD8-A1E3187FB425}"/>
              </a:ext>
            </a:extLst>
          </p:cNvPr>
          <p:cNvGrpSpPr/>
          <p:nvPr/>
        </p:nvGrpSpPr>
        <p:grpSpPr>
          <a:xfrm>
            <a:off x="7195613" y="2399205"/>
            <a:ext cx="2517577" cy="646331"/>
            <a:chOff x="7195613" y="2399205"/>
            <a:chExt cx="2517577" cy="646331"/>
          </a:xfrm>
        </p:grpSpPr>
        <p:sp>
          <p:nvSpPr>
            <p:cNvPr id="68" name="Metin kutusu 67">
              <a:extLst>
                <a:ext uri="{FF2B5EF4-FFF2-40B4-BE49-F238E27FC236}">
                  <a16:creationId xmlns:a16="http://schemas.microsoft.com/office/drawing/2014/main" id="{C2BC77EC-1E3C-4979-B15D-34F219353686}"/>
                </a:ext>
              </a:extLst>
            </p:cNvPr>
            <p:cNvSpPr txBox="1"/>
            <p:nvPr/>
          </p:nvSpPr>
          <p:spPr>
            <a:xfrm>
              <a:off x="7195613" y="2399205"/>
              <a:ext cx="25175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800" b="1" dirty="0"/>
                <a:t>NİHAİ BAŞVURU</a:t>
              </a:r>
            </a:p>
          </p:txBody>
        </p:sp>
        <p:cxnSp>
          <p:nvCxnSpPr>
            <p:cNvPr id="72" name="Düz Bağlayıcı 71">
              <a:extLst>
                <a:ext uri="{FF2B5EF4-FFF2-40B4-BE49-F238E27FC236}">
                  <a16:creationId xmlns:a16="http://schemas.microsoft.com/office/drawing/2014/main" id="{7176493B-03BA-4A54-B5A7-9BEB5F1B555C}"/>
                </a:ext>
              </a:extLst>
            </p:cNvPr>
            <p:cNvCxnSpPr/>
            <p:nvPr/>
          </p:nvCxnSpPr>
          <p:spPr>
            <a:xfrm>
              <a:off x="7485450" y="3045536"/>
              <a:ext cx="205198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Dikdörtgen 73">
            <a:extLst>
              <a:ext uri="{FF2B5EF4-FFF2-40B4-BE49-F238E27FC236}">
                <a16:creationId xmlns:a16="http://schemas.microsoft.com/office/drawing/2014/main" id="{B9AFC8B5-95C6-4120-999A-B7AB725D3C4E}"/>
              </a:ext>
            </a:extLst>
          </p:cNvPr>
          <p:cNvSpPr/>
          <p:nvPr/>
        </p:nvSpPr>
        <p:spPr>
          <a:xfrm>
            <a:off x="4170898" y="1249518"/>
            <a:ext cx="3104787" cy="1268360"/>
          </a:xfrm>
          <a:prstGeom prst="rect">
            <a:avLst/>
          </a:prstGeom>
          <a:noFill/>
          <a:ln w="1905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5" name="Dikdörtgen 74">
            <a:extLst>
              <a:ext uri="{FF2B5EF4-FFF2-40B4-BE49-F238E27FC236}">
                <a16:creationId xmlns:a16="http://schemas.microsoft.com/office/drawing/2014/main" id="{3CDAD96D-96ED-4916-89EE-3245401DA9BD}"/>
              </a:ext>
            </a:extLst>
          </p:cNvPr>
          <p:cNvSpPr/>
          <p:nvPr/>
        </p:nvSpPr>
        <p:spPr>
          <a:xfrm>
            <a:off x="7326224" y="4391397"/>
            <a:ext cx="2396821" cy="1755929"/>
          </a:xfrm>
          <a:prstGeom prst="rect">
            <a:avLst/>
          </a:prstGeom>
          <a:noFill/>
          <a:ln w="1905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84" name="Grup 83">
            <a:extLst>
              <a:ext uri="{FF2B5EF4-FFF2-40B4-BE49-F238E27FC236}">
                <a16:creationId xmlns:a16="http://schemas.microsoft.com/office/drawing/2014/main" id="{740B552F-ED4F-4E10-AD48-5E68FFA818A2}"/>
              </a:ext>
            </a:extLst>
          </p:cNvPr>
          <p:cNvGrpSpPr/>
          <p:nvPr/>
        </p:nvGrpSpPr>
        <p:grpSpPr>
          <a:xfrm>
            <a:off x="4523942" y="5099848"/>
            <a:ext cx="2606288" cy="680103"/>
            <a:chOff x="4935004" y="5109186"/>
            <a:chExt cx="2169108" cy="536235"/>
          </a:xfrm>
        </p:grpSpPr>
        <p:sp>
          <p:nvSpPr>
            <p:cNvPr id="78" name="Dikdörtgen: Köşeleri Yuvarlatılmış 77">
              <a:extLst>
                <a:ext uri="{FF2B5EF4-FFF2-40B4-BE49-F238E27FC236}">
                  <a16:creationId xmlns:a16="http://schemas.microsoft.com/office/drawing/2014/main" id="{202715AF-33D3-4066-9986-D9CFCA76BCFD}"/>
                </a:ext>
              </a:extLst>
            </p:cNvPr>
            <p:cNvSpPr/>
            <p:nvPr/>
          </p:nvSpPr>
          <p:spPr>
            <a:xfrm>
              <a:off x="4947753" y="5109186"/>
              <a:ext cx="2156359" cy="529093"/>
            </a:xfrm>
            <a:prstGeom prst="roundRect">
              <a:avLst>
                <a:gd name="adj" fmla="val 45870"/>
              </a:avLst>
            </a:prstGeom>
            <a:solidFill>
              <a:srgbClr val="4F81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/>
                <a:t>     Detaylı bilgi için</a:t>
              </a:r>
            </a:p>
            <a:p>
              <a:pPr algn="ctr"/>
              <a:r>
                <a:rPr lang="tr-TR" dirty="0"/>
                <a:t>      www.dika.org.tr</a:t>
              </a:r>
            </a:p>
          </p:txBody>
        </p:sp>
        <p:pic>
          <p:nvPicPr>
            <p:cNvPr id="83" name="Resim 82">
              <a:extLst>
                <a:ext uri="{FF2B5EF4-FFF2-40B4-BE49-F238E27FC236}">
                  <a16:creationId xmlns:a16="http://schemas.microsoft.com/office/drawing/2014/main" id="{A8B228C7-A2B2-4440-95F2-19A370CEAF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colorTemperature colorTemp="53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5004" y="5109186"/>
              <a:ext cx="536235" cy="536235"/>
            </a:xfrm>
            <a:prstGeom prst="rect">
              <a:avLst/>
            </a:prstGeom>
          </p:spPr>
        </p:pic>
      </p:grpSp>
      <p:sp>
        <p:nvSpPr>
          <p:cNvPr id="69" name="Metin kutusu 68">
            <a:extLst>
              <a:ext uri="{FF2B5EF4-FFF2-40B4-BE49-F238E27FC236}">
                <a16:creationId xmlns:a16="http://schemas.microsoft.com/office/drawing/2014/main" id="{D622BC96-609A-41D4-B96D-E0D7E783077E}"/>
              </a:ext>
            </a:extLst>
          </p:cNvPr>
          <p:cNvSpPr txBox="1"/>
          <p:nvPr/>
        </p:nvSpPr>
        <p:spPr>
          <a:xfrm>
            <a:off x="3173165" y="165725"/>
            <a:ext cx="5892837" cy="856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173355" indent="-6350" algn="ctr">
              <a:lnSpc>
                <a:spcPct val="107000"/>
              </a:lnSpc>
              <a:spcAft>
                <a:spcPts val="1220"/>
              </a:spcAft>
            </a:pPr>
            <a:r>
              <a:rPr lang="tr-T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Sosyal Gelişmeyi Destekleme Programı (</a:t>
            </a:r>
            <a:r>
              <a:rPr lang="tr-TR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SOGEP</a:t>
            </a:r>
            <a:r>
              <a:rPr lang="tr-T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0652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5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5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25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75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5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75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25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75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25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8" grpId="0" animBg="1"/>
      <p:bldP spid="41" grpId="0" animBg="1"/>
      <p:bldP spid="42" grpId="0" animBg="1"/>
      <p:bldP spid="61" grpId="0" animBg="1"/>
      <p:bldP spid="65" grpId="0" animBg="1"/>
      <p:bldP spid="73" grpId="0" animBg="1"/>
      <p:bldP spid="17" grpId="0"/>
      <p:bldP spid="19" grpId="0"/>
      <p:bldP spid="74" grpId="0" animBg="1"/>
      <p:bldP spid="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AEC0E7E2-B03A-428C-AC7E-952DB7A5E5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952" y="6675224"/>
            <a:ext cx="10619048" cy="200000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69C22182-D76A-4CCC-8D8D-9DACEEBDF6C0}"/>
              </a:ext>
            </a:extLst>
          </p:cNvPr>
          <p:cNvSpPr/>
          <p:nvPr/>
        </p:nvSpPr>
        <p:spPr>
          <a:xfrm>
            <a:off x="-9324529" y="0"/>
            <a:ext cx="12288826" cy="6929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Serbest Form: Şekil 9">
            <a:hlinkClick r:id="rId3" action="ppaction://hlinksldjump"/>
            <a:extLst>
              <a:ext uri="{FF2B5EF4-FFF2-40B4-BE49-F238E27FC236}">
                <a16:creationId xmlns:a16="http://schemas.microsoft.com/office/drawing/2014/main" id="{A409593A-75CA-41C7-8220-14F70F86076B}"/>
              </a:ext>
            </a:extLst>
          </p:cNvPr>
          <p:cNvSpPr/>
          <p:nvPr/>
        </p:nvSpPr>
        <p:spPr>
          <a:xfrm>
            <a:off x="2110334" y="2416026"/>
            <a:ext cx="864096" cy="172819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5477F462-04DF-4D63-8466-14968F80D921}"/>
              </a:ext>
            </a:extLst>
          </p:cNvPr>
          <p:cNvSpPr txBox="1"/>
          <p:nvPr/>
        </p:nvSpPr>
        <p:spPr>
          <a:xfrm rot="16200000">
            <a:off x="2196715" y="3018512"/>
            <a:ext cx="1214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GENEL</a:t>
            </a:r>
          </a:p>
        </p:txBody>
      </p:sp>
      <p:sp>
        <p:nvSpPr>
          <p:cNvPr id="20" name="Dikdörtgen 19">
            <a:extLst>
              <a:ext uri="{FF2B5EF4-FFF2-40B4-BE49-F238E27FC236}">
                <a16:creationId xmlns:a16="http://schemas.microsoft.com/office/drawing/2014/main" id="{CF5C43DD-F887-4368-9122-4388031B9215}"/>
              </a:ext>
            </a:extLst>
          </p:cNvPr>
          <p:cNvSpPr/>
          <p:nvPr/>
        </p:nvSpPr>
        <p:spPr>
          <a:xfrm>
            <a:off x="-9659751" y="0"/>
            <a:ext cx="12192000" cy="6929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grpSp>
        <p:nvGrpSpPr>
          <p:cNvPr id="4" name="Grup 3">
            <a:extLst>
              <a:ext uri="{FF2B5EF4-FFF2-40B4-BE49-F238E27FC236}">
                <a16:creationId xmlns:a16="http://schemas.microsoft.com/office/drawing/2014/main" id="{3156E403-7C25-4728-9361-A919B9C7577A}"/>
              </a:ext>
            </a:extLst>
          </p:cNvPr>
          <p:cNvGrpSpPr/>
          <p:nvPr/>
        </p:nvGrpSpPr>
        <p:grpSpPr>
          <a:xfrm>
            <a:off x="1686434" y="2416027"/>
            <a:ext cx="975533" cy="1728192"/>
            <a:chOff x="1686434" y="2416027"/>
            <a:chExt cx="975533" cy="1728192"/>
          </a:xfrm>
        </p:grpSpPr>
        <p:sp>
          <p:nvSpPr>
            <p:cNvPr id="21" name="Serbest Form: Şekil 20">
              <a:extLst>
                <a:ext uri="{FF2B5EF4-FFF2-40B4-BE49-F238E27FC236}">
                  <a16:creationId xmlns:a16="http://schemas.microsoft.com/office/drawing/2014/main" id="{A78FA05C-EBFC-4683-8831-F158F9C0B7BC}"/>
                </a:ext>
              </a:extLst>
            </p:cNvPr>
            <p:cNvSpPr/>
            <p:nvPr/>
          </p:nvSpPr>
          <p:spPr>
            <a:xfrm>
              <a:off x="1686434" y="2416027"/>
              <a:ext cx="864096" cy="1728192"/>
            </a:xfrm>
            <a:custGeom>
              <a:avLst/>
              <a:gdLst>
                <a:gd name="connsiteX0" fmla="*/ 864096 w 864096"/>
                <a:gd name="connsiteY0" fmla="*/ 0 h 1728192"/>
                <a:gd name="connsiteX1" fmla="*/ 864096 w 864096"/>
                <a:gd name="connsiteY1" fmla="*/ 1728192 h 1728192"/>
                <a:gd name="connsiteX2" fmla="*/ 0 w 864096"/>
                <a:gd name="connsiteY2" fmla="*/ 864096 h 1728192"/>
                <a:gd name="connsiteX3" fmla="*/ 864096 w 864096"/>
                <a:gd name="connsiteY3" fmla="*/ 0 h 1728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4096" h="1728192">
                  <a:moveTo>
                    <a:pt x="864096" y="0"/>
                  </a:moveTo>
                  <a:lnTo>
                    <a:pt x="864096" y="1728192"/>
                  </a:lnTo>
                  <a:cubicBezTo>
                    <a:pt x="386869" y="1728192"/>
                    <a:pt x="0" y="1341323"/>
                    <a:pt x="0" y="864096"/>
                  </a:cubicBezTo>
                  <a:cubicBezTo>
                    <a:pt x="0" y="386869"/>
                    <a:pt x="386869" y="0"/>
                    <a:pt x="86409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tr-TR"/>
            </a:p>
          </p:txBody>
        </p:sp>
        <p:sp>
          <p:nvSpPr>
            <p:cNvPr id="22" name="Metin kutusu 21">
              <a:hlinkClick r:id="rId3" action="ppaction://hlinksldjump"/>
              <a:extLst>
                <a:ext uri="{FF2B5EF4-FFF2-40B4-BE49-F238E27FC236}">
                  <a16:creationId xmlns:a16="http://schemas.microsoft.com/office/drawing/2014/main" id="{06D79CD8-BA8D-423B-9461-CB25A98E399D}"/>
                </a:ext>
              </a:extLst>
            </p:cNvPr>
            <p:cNvSpPr txBox="1"/>
            <p:nvPr/>
          </p:nvSpPr>
          <p:spPr>
            <a:xfrm rot="16200000">
              <a:off x="1664670" y="3000884"/>
              <a:ext cx="14713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800" dirty="0">
                  <a:solidFill>
                    <a:schemeClr val="bg1"/>
                  </a:solidFill>
                </a:rPr>
                <a:t>ÖNCELİK</a:t>
              </a:r>
            </a:p>
          </p:txBody>
        </p:sp>
      </p:grpSp>
      <p:sp>
        <p:nvSpPr>
          <p:cNvPr id="23" name="Dikdörtgen 22">
            <a:extLst>
              <a:ext uri="{FF2B5EF4-FFF2-40B4-BE49-F238E27FC236}">
                <a16:creationId xmlns:a16="http://schemas.microsoft.com/office/drawing/2014/main" id="{2EE4A4A5-0C95-45BC-AEAA-D5DBDC12A7F8}"/>
              </a:ext>
            </a:extLst>
          </p:cNvPr>
          <p:cNvSpPr/>
          <p:nvPr/>
        </p:nvSpPr>
        <p:spPr>
          <a:xfrm>
            <a:off x="-10073518" y="0"/>
            <a:ext cx="12192000" cy="6929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4" name="Serbest Form: Şekil 23">
            <a:extLst>
              <a:ext uri="{FF2B5EF4-FFF2-40B4-BE49-F238E27FC236}">
                <a16:creationId xmlns:a16="http://schemas.microsoft.com/office/drawing/2014/main" id="{914EE8B9-85F0-48C2-AD71-40379ECDA6E3}"/>
              </a:ext>
            </a:extLst>
          </p:cNvPr>
          <p:cNvSpPr/>
          <p:nvPr/>
        </p:nvSpPr>
        <p:spPr>
          <a:xfrm>
            <a:off x="1279905" y="2416025"/>
            <a:ext cx="864096" cy="1739394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25" name="Metin kutusu 24">
            <a:hlinkClick r:id="rId4" action="ppaction://hlinksldjump"/>
            <a:extLst>
              <a:ext uri="{FF2B5EF4-FFF2-40B4-BE49-F238E27FC236}">
                <a16:creationId xmlns:a16="http://schemas.microsoft.com/office/drawing/2014/main" id="{6EF293AB-39B5-4F96-87A9-5C6350681ECD}"/>
              </a:ext>
            </a:extLst>
          </p:cNvPr>
          <p:cNvSpPr txBox="1"/>
          <p:nvPr/>
        </p:nvSpPr>
        <p:spPr>
          <a:xfrm rot="16200000">
            <a:off x="1078347" y="3024112"/>
            <a:ext cx="1739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PROJELER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6B024520-BE24-4F2B-B24D-709454D6822B}"/>
              </a:ext>
            </a:extLst>
          </p:cNvPr>
          <p:cNvSpPr/>
          <p:nvPr/>
        </p:nvSpPr>
        <p:spPr>
          <a:xfrm>
            <a:off x="-10505566" y="12077"/>
            <a:ext cx="12192000" cy="6916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7" name="Serbest Form: Şekil 26">
            <a:extLst>
              <a:ext uri="{FF2B5EF4-FFF2-40B4-BE49-F238E27FC236}">
                <a16:creationId xmlns:a16="http://schemas.microsoft.com/office/drawing/2014/main" id="{98A281FE-12C4-4510-830E-575FBDE7BF39}"/>
              </a:ext>
            </a:extLst>
          </p:cNvPr>
          <p:cNvSpPr/>
          <p:nvPr/>
        </p:nvSpPr>
        <p:spPr>
          <a:xfrm>
            <a:off x="832471" y="2431134"/>
            <a:ext cx="864096" cy="173636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28" name="Metin kutusu 27">
            <a:hlinkClick r:id="rId5" action="ppaction://hlinksldjump"/>
            <a:extLst>
              <a:ext uri="{FF2B5EF4-FFF2-40B4-BE49-F238E27FC236}">
                <a16:creationId xmlns:a16="http://schemas.microsoft.com/office/drawing/2014/main" id="{8BC2F7CA-9C71-4883-ADCD-5946091B1BB2}"/>
              </a:ext>
            </a:extLst>
          </p:cNvPr>
          <p:cNvSpPr txBox="1"/>
          <p:nvPr/>
        </p:nvSpPr>
        <p:spPr>
          <a:xfrm rot="16200000">
            <a:off x="657949" y="3037706"/>
            <a:ext cx="1736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PROJELER</a:t>
            </a:r>
          </a:p>
        </p:txBody>
      </p:sp>
      <p:sp>
        <p:nvSpPr>
          <p:cNvPr id="29" name="Dikdörtgen 28">
            <a:extLst>
              <a:ext uri="{FF2B5EF4-FFF2-40B4-BE49-F238E27FC236}">
                <a16:creationId xmlns:a16="http://schemas.microsoft.com/office/drawing/2014/main" id="{6EC7BD6B-7207-4450-8502-20A13A381F54}"/>
              </a:ext>
            </a:extLst>
          </p:cNvPr>
          <p:cNvSpPr/>
          <p:nvPr/>
        </p:nvSpPr>
        <p:spPr>
          <a:xfrm>
            <a:off x="-10930376" y="12077"/>
            <a:ext cx="12192000" cy="69169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15900" dist="50800" sx="101000" sy="101000" algn="ctr" rotWithShape="0">
              <a:schemeClr val="tx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0" name="Serbest Form: Şekil 29">
            <a:hlinkClick r:id="rId6" action="ppaction://hlinksldjump"/>
            <a:extLst>
              <a:ext uri="{FF2B5EF4-FFF2-40B4-BE49-F238E27FC236}">
                <a16:creationId xmlns:a16="http://schemas.microsoft.com/office/drawing/2014/main" id="{0CDF52FB-926E-4F17-9FBD-DFDACE44FDF3}"/>
              </a:ext>
            </a:extLst>
          </p:cNvPr>
          <p:cNvSpPr/>
          <p:nvPr/>
        </p:nvSpPr>
        <p:spPr>
          <a:xfrm>
            <a:off x="400423" y="2433180"/>
            <a:ext cx="864096" cy="1736362"/>
          </a:xfrm>
          <a:custGeom>
            <a:avLst/>
            <a:gdLst>
              <a:gd name="connsiteX0" fmla="*/ 864096 w 864096"/>
              <a:gd name="connsiteY0" fmla="*/ 0 h 1728192"/>
              <a:gd name="connsiteX1" fmla="*/ 864096 w 864096"/>
              <a:gd name="connsiteY1" fmla="*/ 1728192 h 1728192"/>
              <a:gd name="connsiteX2" fmla="*/ 0 w 864096"/>
              <a:gd name="connsiteY2" fmla="*/ 864096 h 1728192"/>
              <a:gd name="connsiteX3" fmla="*/ 864096 w 864096"/>
              <a:gd name="connsiteY3" fmla="*/ 0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96" h="1728192">
                <a:moveTo>
                  <a:pt x="864096" y="0"/>
                </a:moveTo>
                <a:lnTo>
                  <a:pt x="864096" y="1728192"/>
                </a:lnTo>
                <a:cubicBezTo>
                  <a:pt x="386869" y="1728192"/>
                  <a:pt x="0" y="1341323"/>
                  <a:pt x="0" y="864096"/>
                </a:cubicBezTo>
                <a:cubicBezTo>
                  <a:pt x="0" y="386869"/>
                  <a:pt x="386869" y="0"/>
                  <a:pt x="8640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tr-TR"/>
          </a:p>
        </p:txBody>
      </p:sp>
      <p:sp>
        <p:nvSpPr>
          <p:cNvPr id="31" name="Metin kutusu 30">
            <a:extLst>
              <a:ext uri="{FF2B5EF4-FFF2-40B4-BE49-F238E27FC236}">
                <a16:creationId xmlns:a16="http://schemas.microsoft.com/office/drawing/2014/main" id="{D0F244AE-8EA9-4EA5-A5AC-6FD574D7DC4C}"/>
              </a:ext>
            </a:extLst>
          </p:cNvPr>
          <p:cNvSpPr txBox="1"/>
          <p:nvPr/>
        </p:nvSpPr>
        <p:spPr>
          <a:xfrm rot="16200000">
            <a:off x="353732" y="3069921"/>
            <a:ext cx="1478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solidFill>
                  <a:schemeClr val="bg1"/>
                </a:solidFill>
              </a:rPr>
              <a:t>BAŞVURU</a:t>
            </a:r>
          </a:p>
        </p:txBody>
      </p:sp>
      <p:pic>
        <p:nvPicPr>
          <p:cNvPr id="36" name="Resim 35">
            <a:extLst>
              <a:ext uri="{FF2B5EF4-FFF2-40B4-BE49-F238E27FC236}">
                <a16:creationId xmlns:a16="http://schemas.microsoft.com/office/drawing/2014/main" id="{CA42FF9E-BE33-45D0-B5EA-1CCB0C4C868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029" y="166957"/>
            <a:ext cx="2395156" cy="1301072"/>
          </a:xfrm>
          <a:prstGeom prst="rect">
            <a:avLst/>
          </a:prstGeom>
        </p:spPr>
      </p:pic>
      <p:pic>
        <p:nvPicPr>
          <p:cNvPr id="38" name="Resim 37">
            <a:extLst>
              <a:ext uri="{FF2B5EF4-FFF2-40B4-BE49-F238E27FC236}">
                <a16:creationId xmlns:a16="http://schemas.microsoft.com/office/drawing/2014/main" id="{8826E664-9653-48B4-B6E0-C4C754C2B14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-99392"/>
            <a:ext cx="1800200" cy="1800200"/>
          </a:xfrm>
          <a:prstGeom prst="rect">
            <a:avLst/>
          </a:prstGeom>
        </p:spPr>
      </p:pic>
      <p:sp>
        <p:nvSpPr>
          <p:cNvPr id="40" name="Metin kutusu 39">
            <a:extLst>
              <a:ext uri="{FF2B5EF4-FFF2-40B4-BE49-F238E27FC236}">
                <a16:creationId xmlns:a16="http://schemas.microsoft.com/office/drawing/2014/main" id="{4145FFBA-E187-45E7-936B-5E4F60604F05}"/>
              </a:ext>
            </a:extLst>
          </p:cNvPr>
          <p:cNvSpPr txBox="1"/>
          <p:nvPr/>
        </p:nvSpPr>
        <p:spPr>
          <a:xfrm>
            <a:off x="4223792" y="2195248"/>
            <a:ext cx="7187594" cy="3782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173355" indent="-6350" algn="ctr">
              <a:lnSpc>
                <a:spcPct val="107000"/>
              </a:lnSpc>
              <a:spcAft>
                <a:spcPts val="1220"/>
              </a:spcAft>
            </a:pPr>
            <a:r>
              <a:rPr lang="tr-TR" sz="20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DAHA FAZLA BİLGİ İÇİN</a:t>
            </a:r>
          </a:p>
          <a:p>
            <a:pPr marL="6350" marR="173355" indent="-6350" algn="ctr">
              <a:lnSpc>
                <a:spcPct val="107000"/>
              </a:lnSpc>
              <a:spcAft>
                <a:spcPts val="1220"/>
              </a:spcAft>
            </a:pPr>
            <a:endParaRPr lang="tr-TR" sz="20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6350" marR="173355" indent="-6350" algn="ctr">
              <a:lnSpc>
                <a:spcPct val="107000"/>
              </a:lnSpc>
              <a:spcAft>
                <a:spcPts val="1220"/>
              </a:spcAft>
            </a:pPr>
            <a:r>
              <a:rPr lang="tr-TR" sz="20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hlinkClick r:id="rId9"/>
              </a:rPr>
              <a:t>www.dika.org.tr</a:t>
            </a:r>
            <a:endParaRPr lang="tr-TR" sz="20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6350" marR="173355" indent="-6350" algn="ctr">
              <a:lnSpc>
                <a:spcPct val="107000"/>
              </a:lnSpc>
              <a:spcAft>
                <a:spcPts val="1220"/>
              </a:spcAft>
            </a:pPr>
            <a:endParaRPr lang="tr-TR" sz="20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6350" marR="173355" indent="-6350" algn="ctr">
              <a:lnSpc>
                <a:spcPct val="107000"/>
              </a:lnSpc>
              <a:spcAft>
                <a:spcPts val="1220"/>
              </a:spcAft>
            </a:pPr>
            <a:r>
              <a:rPr lang="tr-TR" sz="200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hlinkClick r:id="rId10"/>
              </a:rPr>
              <a:t>proje@dika.org.tr</a:t>
            </a:r>
            <a:endParaRPr lang="tr-TR" sz="20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6350" marR="173355" indent="-6350" algn="ctr">
              <a:lnSpc>
                <a:spcPct val="107000"/>
              </a:lnSpc>
              <a:spcAft>
                <a:spcPts val="1220"/>
              </a:spcAft>
            </a:pPr>
            <a:endParaRPr lang="tr-TR" sz="20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6350" marR="173355" indent="-6350" algn="ctr">
              <a:lnSpc>
                <a:spcPct val="107000"/>
              </a:lnSpc>
              <a:spcAft>
                <a:spcPts val="1220"/>
              </a:spcAft>
            </a:pPr>
            <a:r>
              <a:rPr lang="tr-TR" sz="20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04822 12 11 07  </a:t>
            </a:r>
          </a:p>
          <a:p>
            <a:pPr marL="6350" marR="173355" indent="-6350" algn="ctr">
              <a:lnSpc>
                <a:spcPct val="107000"/>
              </a:lnSpc>
              <a:spcAft>
                <a:spcPts val="1220"/>
              </a:spcAft>
            </a:pPr>
            <a:endParaRPr lang="tr-TR" sz="20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16F6964E-24A4-46C4-AA09-3D2178ADE2B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280" y="4116847"/>
            <a:ext cx="494011" cy="494011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110A90E7-4471-41C0-8F3A-F5E6DE19CDC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994734"/>
            <a:ext cx="494012" cy="494012"/>
          </a:xfrm>
          <a:prstGeom prst="rect">
            <a:avLst/>
          </a:prstGeom>
        </p:spPr>
      </p:pic>
      <p:pic>
        <p:nvPicPr>
          <p:cNvPr id="15" name="Resim 14">
            <a:extLst>
              <a:ext uri="{FF2B5EF4-FFF2-40B4-BE49-F238E27FC236}">
                <a16:creationId xmlns:a16="http://schemas.microsoft.com/office/drawing/2014/main" id="{8C45571B-B0D7-4737-A559-20853F2A216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811" y="3091579"/>
            <a:ext cx="641391" cy="64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27366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3860</TotalTime>
  <Words>478</Words>
  <Application>Microsoft Office PowerPoint</Application>
  <PresentationFormat>Geniş ekran</PresentationFormat>
  <Paragraphs>112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Microsoft YaHei</vt:lpstr>
      <vt:lpstr>Arial</vt:lpstr>
      <vt:lpstr>Calibri</vt:lpstr>
      <vt:lpstr>Times New Roman</vt:lpstr>
      <vt:lpstr>Verdana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SİİRT YDO</dc:title>
  <dc:creator>memin.paca</dc:creator>
  <cp:lastModifiedBy>S. Ferat Toktaş</cp:lastModifiedBy>
  <cp:revision>726</cp:revision>
  <dcterms:created xsi:type="dcterms:W3CDTF">2011-09-26T11:14:28Z</dcterms:created>
  <dcterms:modified xsi:type="dcterms:W3CDTF">2022-11-02T13:10:38Z</dcterms:modified>
</cp:coreProperties>
</file>